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21"/>
  </p:notesMasterIdLst>
  <p:handoutMasterIdLst>
    <p:handoutMasterId r:id="rId22"/>
  </p:handoutMasterIdLst>
  <p:sldIdLst>
    <p:sldId id="257" r:id="rId2"/>
    <p:sldId id="302" r:id="rId3"/>
    <p:sldId id="300" r:id="rId4"/>
    <p:sldId id="303" r:id="rId5"/>
    <p:sldId id="301" r:id="rId6"/>
    <p:sldId id="304" r:id="rId7"/>
    <p:sldId id="305" r:id="rId8"/>
    <p:sldId id="306" r:id="rId9"/>
    <p:sldId id="307" r:id="rId10"/>
    <p:sldId id="308" r:id="rId11"/>
    <p:sldId id="310" r:id="rId12"/>
    <p:sldId id="311" r:id="rId13"/>
    <p:sldId id="312" r:id="rId14"/>
    <p:sldId id="313" r:id="rId15"/>
    <p:sldId id="314" r:id="rId16"/>
    <p:sldId id="315" r:id="rId17"/>
    <p:sldId id="316" r:id="rId18"/>
    <p:sldId id="317" r:id="rId19"/>
    <p:sldId id="295" r:id="rId20"/>
  </p:sldIdLst>
  <p:sldSz cx="9144000" cy="6858000" type="screen4x3"/>
  <p:notesSz cx="7099300" cy="10234613"/>
  <p:defaultTextStyle>
    <a:defPPr>
      <a:defRPr lang="en-NZ"/>
    </a:defPPr>
    <a:lvl1pPr algn="l" rtl="0" eaLnBrk="0" fontAlgn="base" hangingPunct="0">
      <a:spcBef>
        <a:spcPct val="0"/>
      </a:spcBef>
      <a:spcAft>
        <a:spcPct val="0"/>
      </a:spcAft>
      <a:defRPr sz="3600" kern="1200">
        <a:solidFill>
          <a:schemeClr val="bg2"/>
        </a:solidFill>
        <a:latin typeface="Arial" charset="0"/>
        <a:ea typeface="+mn-ea"/>
        <a:cs typeface="+mn-cs"/>
      </a:defRPr>
    </a:lvl1pPr>
    <a:lvl2pPr marL="457200" algn="l" rtl="0" eaLnBrk="0" fontAlgn="base" hangingPunct="0">
      <a:spcBef>
        <a:spcPct val="0"/>
      </a:spcBef>
      <a:spcAft>
        <a:spcPct val="0"/>
      </a:spcAft>
      <a:defRPr sz="3600" kern="1200">
        <a:solidFill>
          <a:schemeClr val="bg2"/>
        </a:solidFill>
        <a:latin typeface="Arial" charset="0"/>
        <a:ea typeface="+mn-ea"/>
        <a:cs typeface="+mn-cs"/>
      </a:defRPr>
    </a:lvl2pPr>
    <a:lvl3pPr marL="914400" algn="l" rtl="0" eaLnBrk="0" fontAlgn="base" hangingPunct="0">
      <a:spcBef>
        <a:spcPct val="0"/>
      </a:spcBef>
      <a:spcAft>
        <a:spcPct val="0"/>
      </a:spcAft>
      <a:defRPr sz="3600" kern="1200">
        <a:solidFill>
          <a:schemeClr val="bg2"/>
        </a:solidFill>
        <a:latin typeface="Arial" charset="0"/>
        <a:ea typeface="+mn-ea"/>
        <a:cs typeface="+mn-cs"/>
      </a:defRPr>
    </a:lvl3pPr>
    <a:lvl4pPr marL="1371600" algn="l" rtl="0" eaLnBrk="0" fontAlgn="base" hangingPunct="0">
      <a:spcBef>
        <a:spcPct val="0"/>
      </a:spcBef>
      <a:spcAft>
        <a:spcPct val="0"/>
      </a:spcAft>
      <a:defRPr sz="3600" kern="1200">
        <a:solidFill>
          <a:schemeClr val="bg2"/>
        </a:solidFill>
        <a:latin typeface="Arial" charset="0"/>
        <a:ea typeface="+mn-ea"/>
        <a:cs typeface="+mn-cs"/>
      </a:defRPr>
    </a:lvl4pPr>
    <a:lvl5pPr marL="1828800" algn="l" rtl="0" eaLnBrk="0" fontAlgn="base" hangingPunct="0">
      <a:spcBef>
        <a:spcPct val="0"/>
      </a:spcBef>
      <a:spcAft>
        <a:spcPct val="0"/>
      </a:spcAft>
      <a:defRPr sz="3600" kern="1200">
        <a:solidFill>
          <a:schemeClr val="bg2"/>
        </a:solidFill>
        <a:latin typeface="Arial" charset="0"/>
        <a:ea typeface="+mn-ea"/>
        <a:cs typeface="+mn-cs"/>
      </a:defRPr>
    </a:lvl5pPr>
    <a:lvl6pPr marL="2286000" algn="l" defTabSz="914400" rtl="0" eaLnBrk="1" latinLnBrk="0" hangingPunct="1">
      <a:defRPr sz="3600" kern="1200">
        <a:solidFill>
          <a:schemeClr val="bg2"/>
        </a:solidFill>
        <a:latin typeface="Arial" charset="0"/>
        <a:ea typeface="+mn-ea"/>
        <a:cs typeface="+mn-cs"/>
      </a:defRPr>
    </a:lvl6pPr>
    <a:lvl7pPr marL="2743200" algn="l" defTabSz="914400" rtl="0" eaLnBrk="1" latinLnBrk="0" hangingPunct="1">
      <a:defRPr sz="3600" kern="1200">
        <a:solidFill>
          <a:schemeClr val="bg2"/>
        </a:solidFill>
        <a:latin typeface="Arial" charset="0"/>
        <a:ea typeface="+mn-ea"/>
        <a:cs typeface="+mn-cs"/>
      </a:defRPr>
    </a:lvl7pPr>
    <a:lvl8pPr marL="3200400" algn="l" defTabSz="914400" rtl="0" eaLnBrk="1" latinLnBrk="0" hangingPunct="1">
      <a:defRPr sz="3600" kern="1200">
        <a:solidFill>
          <a:schemeClr val="bg2"/>
        </a:solidFill>
        <a:latin typeface="Arial" charset="0"/>
        <a:ea typeface="+mn-ea"/>
        <a:cs typeface="+mn-cs"/>
      </a:defRPr>
    </a:lvl8pPr>
    <a:lvl9pPr marL="3657600" algn="l" defTabSz="914400" rtl="0" eaLnBrk="1" latinLnBrk="0" hangingPunct="1">
      <a:defRPr sz="36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7" autoAdjust="0"/>
    <p:restoredTop sz="94595" autoAdjust="0"/>
  </p:normalViewPr>
  <p:slideViewPr>
    <p:cSldViewPr>
      <p:cViewPr>
        <p:scale>
          <a:sx n="66" d="100"/>
          <a:sy n="66" d="100"/>
        </p:scale>
        <p:origin x="-2124" y="-14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2814"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3075"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solidFill>
                  <a:schemeClr val="tx1"/>
                </a:solidFill>
                <a:latin typeface="Times" pitchFamily="18" charset="0"/>
              </a:defRPr>
            </a:lvl1pPr>
          </a:lstStyle>
          <a:p>
            <a:pPr>
              <a:defRPr/>
            </a:pPr>
            <a:endParaRPr lang="en-NZ"/>
          </a:p>
        </p:txBody>
      </p:sp>
      <p:sp>
        <p:nvSpPr>
          <p:cNvPr id="3076"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3077"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solidFill>
                  <a:schemeClr val="tx1"/>
                </a:solidFill>
                <a:latin typeface="Times" pitchFamily="18" charset="0"/>
              </a:defRPr>
            </a:lvl1pPr>
          </a:lstStyle>
          <a:p>
            <a:pPr>
              <a:defRPr/>
            </a:pPr>
            <a:fld id="{383DA1F8-03EB-48A4-BB8C-F650F8A82E3B}" type="slidenum">
              <a:rPr lang="en-NZ"/>
              <a:pPr>
                <a:defRPr/>
              </a:pPr>
              <a:t>‹#›</a:t>
            </a:fld>
            <a:endParaRPr lang="en-NZ"/>
          </a:p>
        </p:txBody>
      </p:sp>
    </p:spTree>
    <p:extLst>
      <p:ext uri="{BB962C8B-B14F-4D97-AF65-F5344CB8AC3E}">
        <p14:creationId xmlns:p14="http://schemas.microsoft.com/office/powerpoint/2010/main" val="46011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512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solidFill>
                  <a:schemeClr val="tx1"/>
                </a:solidFill>
                <a:latin typeface="Times" pitchFamily="18" charset="0"/>
              </a:defRPr>
            </a:lvl1pPr>
          </a:lstStyle>
          <a:p>
            <a:pPr>
              <a:defRPr/>
            </a:pPr>
            <a:endParaRPr lang="en-NZ"/>
          </a:p>
        </p:txBody>
      </p:sp>
      <p:sp>
        <p:nvSpPr>
          <p:cNvPr id="3277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512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512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solidFill>
                  <a:schemeClr val="tx1"/>
                </a:solidFill>
                <a:latin typeface="Times" pitchFamily="18" charset="0"/>
              </a:defRPr>
            </a:lvl1pPr>
          </a:lstStyle>
          <a:p>
            <a:pPr>
              <a:defRPr/>
            </a:pPr>
            <a:fld id="{9A2660B8-5D08-4002-9B6E-D63D5E014BEA}" type="slidenum">
              <a:rPr lang="en-NZ"/>
              <a:pPr>
                <a:defRPr/>
              </a:pPr>
              <a:t>‹#›</a:t>
            </a:fld>
            <a:endParaRPr lang="en-NZ"/>
          </a:p>
        </p:txBody>
      </p:sp>
    </p:spTree>
    <p:extLst>
      <p:ext uri="{BB962C8B-B14F-4D97-AF65-F5344CB8AC3E}">
        <p14:creationId xmlns:p14="http://schemas.microsoft.com/office/powerpoint/2010/main" val="4127304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loud_cover72dpi"/>
          <p:cNvPicPr>
            <a:picLocks noChangeAspect="1" noChangeArrowheads="1"/>
          </p:cNvPicPr>
          <p:nvPr userDrawn="1"/>
        </p:nvPicPr>
        <p:blipFill>
          <a:blip r:embed="rId2"/>
          <a:srcRect/>
          <a:stretch>
            <a:fillRect/>
          </a:stretch>
        </p:blipFill>
        <p:spPr bwMode="auto">
          <a:xfrm>
            <a:off x="0" y="0"/>
            <a:ext cx="9144000" cy="5867400"/>
          </a:xfrm>
          <a:prstGeom prst="rect">
            <a:avLst/>
          </a:prstGeom>
          <a:noFill/>
          <a:ln w="9525">
            <a:noFill/>
            <a:miter lim="800000"/>
            <a:headEnd/>
            <a:tailEnd/>
          </a:ln>
        </p:spPr>
      </p:pic>
      <p:pic>
        <p:nvPicPr>
          <p:cNvPr id="5" name="Picture 9"/>
          <p:cNvPicPr>
            <a:picLocks noChangeAspect="1" noChangeArrowheads="1"/>
          </p:cNvPicPr>
          <p:nvPr userDrawn="1"/>
        </p:nvPicPr>
        <p:blipFill>
          <a:blip r:embed="rId3"/>
          <a:srcRect/>
          <a:stretch>
            <a:fillRect/>
          </a:stretch>
        </p:blipFill>
        <p:spPr bwMode="auto">
          <a:xfrm>
            <a:off x="0" y="5853113"/>
            <a:ext cx="9144000" cy="1001712"/>
          </a:xfrm>
          <a:prstGeom prst="rect">
            <a:avLst/>
          </a:prstGeom>
          <a:noFill/>
          <a:ln w="9525">
            <a:noFill/>
            <a:miter lim="800000"/>
            <a:headEnd/>
            <a:tailEnd/>
          </a:ln>
        </p:spPr>
      </p:pic>
      <p:sp>
        <p:nvSpPr>
          <p:cNvPr id="91140" name="Rectangle 4"/>
          <p:cNvSpPr>
            <a:spLocks noGrp="1" noChangeArrowheads="1"/>
          </p:cNvSpPr>
          <p:nvPr>
            <p:ph type="ctrTitle"/>
          </p:nvPr>
        </p:nvSpPr>
        <p:spPr>
          <a:xfrm>
            <a:off x="1028700" y="1676400"/>
            <a:ext cx="8115300" cy="1827213"/>
          </a:xfrm>
        </p:spPr>
        <p:txBody>
          <a:bodyPr/>
          <a:lstStyle>
            <a:lvl1pPr>
              <a:defRPr sz="4800">
                <a:solidFill>
                  <a:schemeClr val="bg1"/>
                </a:solidFill>
              </a:defRPr>
            </a:lvl1pPr>
          </a:lstStyle>
          <a:p>
            <a:r>
              <a:rPr lang="en-US"/>
              <a:t>Click to edit Master title style</a:t>
            </a:r>
            <a:endParaRPr lang="en-NZ"/>
          </a:p>
        </p:txBody>
      </p:sp>
      <p:sp>
        <p:nvSpPr>
          <p:cNvPr id="91141" name="Rectangle 5"/>
          <p:cNvSpPr>
            <a:spLocks noGrp="1" noChangeArrowheads="1"/>
          </p:cNvSpPr>
          <p:nvPr>
            <p:ph type="subTitle" idx="1"/>
          </p:nvPr>
        </p:nvSpPr>
        <p:spPr>
          <a:xfrm>
            <a:off x="1028700" y="3789363"/>
            <a:ext cx="8115300" cy="1752600"/>
          </a:xfrm>
        </p:spPr>
        <p:txBody>
          <a:bodyPr/>
          <a:lstStyle>
            <a:lvl1pPr marL="0" indent="0">
              <a:buFontTx/>
              <a:buNone/>
              <a:defRPr sz="3100">
                <a:solidFill>
                  <a:schemeClr val="bg1"/>
                </a:solidFill>
              </a:defRPr>
            </a:lvl1pPr>
          </a:lstStyle>
          <a:p>
            <a:r>
              <a:rPr lang="en-US"/>
              <a:t>Click to edit Master subtitle style</a:t>
            </a: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812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066800" y="228600"/>
            <a:ext cx="5791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0668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51054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066800" y="228600"/>
            <a:ext cx="7924800" cy="7985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NZ" smtClean="0"/>
          </a:p>
        </p:txBody>
      </p:sp>
      <p:sp>
        <p:nvSpPr>
          <p:cNvPr id="1027" name="Rectangle 5"/>
          <p:cNvSpPr>
            <a:spLocks noGrp="1" noChangeArrowheads="1"/>
          </p:cNvSpPr>
          <p:nvPr>
            <p:ph type="body" idx="1"/>
          </p:nvPr>
        </p:nvSpPr>
        <p:spPr bwMode="auto">
          <a:xfrm>
            <a:off x="1066800" y="1412875"/>
            <a:ext cx="79248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Line 7"/>
          <p:cNvSpPr>
            <a:spLocks noChangeShapeType="1"/>
          </p:cNvSpPr>
          <p:nvPr userDrawn="1"/>
        </p:nvSpPr>
        <p:spPr bwMode="auto">
          <a:xfrm>
            <a:off x="1141413" y="990600"/>
            <a:ext cx="8001000" cy="0"/>
          </a:xfrm>
          <a:prstGeom prst="line">
            <a:avLst/>
          </a:prstGeom>
          <a:noFill/>
          <a:ln w="28575">
            <a:solidFill>
              <a:srgbClr val="808080"/>
            </a:solidFill>
            <a:round/>
            <a:headEnd/>
            <a:tailEnd/>
          </a:ln>
          <a:effectLst/>
        </p:spPr>
        <p:txBody>
          <a:bodyPr/>
          <a:lstStyle/>
          <a:p>
            <a:pPr>
              <a:defRPr/>
            </a:pPr>
            <a:endParaRPr lang="en-NZ"/>
          </a:p>
        </p:txBody>
      </p:sp>
      <p:pic>
        <p:nvPicPr>
          <p:cNvPr id="1029" name="Picture 9" descr="base_strip"/>
          <p:cNvPicPr>
            <a:picLocks noChangeAspect="1" noChangeArrowheads="1"/>
          </p:cNvPicPr>
          <p:nvPr userDrawn="1"/>
        </p:nvPicPr>
        <p:blipFill>
          <a:blip r:embed="rId13"/>
          <a:srcRect/>
          <a:stretch>
            <a:fillRect/>
          </a:stretch>
        </p:blipFill>
        <p:spPr bwMode="auto">
          <a:xfrm>
            <a:off x="-19050" y="5854700"/>
            <a:ext cx="9182100" cy="1003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2600">
          <a:solidFill>
            <a:schemeClr val="bg2"/>
          </a:solidFill>
          <a:latin typeface="+mj-lt"/>
          <a:ea typeface="+mj-ea"/>
          <a:cs typeface="+mj-cs"/>
        </a:defRPr>
      </a:lvl1pPr>
      <a:lvl2pPr algn="l" rtl="0" eaLnBrk="0" fontAlgn="base" hangingPunct="0">
        <a:spcBef>
          <a:spcPct val="0"/>
        </a:spcBef>
        <a:spcAft>
          <a:spcPct val="0"/>
        </a:spcAft>
        <a:defRPr sz="2600">
          <a:solidFill>
            <a:schemeClr val="bg2"/>
          </a:solidFill>
          <a:latin typeface="Arial Black" charset="0"/>
        </a:defRPr>
      </a:lvl2pPr>
      <a:lvl3pPr algn="l" rtl="0" eaLnBrk="0" fontAlgn="base" hangingPunct="0">
        <a:spcBef>
          <a:spcPct val="0"/>
        </a:spcBef>
        <a:spcAft>
          <a:spcPct val="0"/>
        </a:spcAft>
        <a:defRPr sz="2600">
          <a:solidFill>
            <a:schemeClr val="bg2"/>
          </a:solidFill>
          <a:latin typeface="Arial Black" charset="0"/>
        </a:defRPr>
      </a:lvl3pPr>
      <a:lvl4pPr algn="l" rtl="0" eaLnBrk="0" fontAlgn="base" hangingPunct="0">
        <a:spcBef>
          <a:spcPct val="0"/>
        </a:spcBef>
        <a:spcAft>
          <a:spcPct val="0"/>
        </a:spcAft>
        <a:defRPr sz="2600">
          <a:solidFill>
            <a:schemeClr val="bg2"/>
          </a:solidFill>
          <a:latin typeface="Arial Black" charset="0"/>
        </a:defRPr>
      </a:lvl4pPr>
      <a:lvl5pPr algn="l" rtl="0" eaLnBrk="0" fontAlgn="base" hangingPunct="0">
        <a:spcBef>
          <a:spcPct val="0"/>
        </a:spcBef>
        <a:spcAft>
          <a:spcPct val="0"/>
        </a:spcAft>
        <a:defRPr sz="2600">
          <a:solidFill>
            <a:schemeClr val="bg2"/>
          </a:solidFill>
          <a:latin typeface="Arial Black" charset="0"/>
        </a:defRPr>
      </a:lvl5pPr>
      <a:lvl6pPr marL="457200" algn="l" rtl="0" fontAlgn="base">
        <a:spcBef>
          <a:spcPct val="0"/>
        </a:spcBef>
        <a:spcAft>
          <a:spcPct val="0"/>
        </a:spcAft>
        <a:defRPr sz="2600">
          <a:solidFill>
            <a:schemeClr val="bg2"/>
          </a:solidFill>
          <a:latin typeface="Arial Black" charset="0"/>
        </a:defRPr>
      </a:lvl6pPr>
      <a:lvl7pPr marL="914400" algn="l" rtl="0" fontAlgn="base">
        <a:spcBef>
          <a:spcPct val="0"/>
        </a:spcBef>
        <a:spcAft>
          <a:spcPct val="0"/>
        </a:spcAft>
        <a:defRPr sz="2600">
          <a:solidFill>
            <a:schemeClr val="bg2"/>
          </a:solidFill>
          <a:latin typeface="Arial Black" charset="0"/>
        </a:defRPr>
      </a:lvl7pPr>
      <a:lvl8pPr marL="1371600" algn="l" rtl="0" fontAlgn="base">
        <a:spcBef>
          <a:spcPct val="0"/>
        </a:spcBef>
        <a:spcAft>
          <a:spcPct val="0"/>
        </a:spcAft>
        <a:defRPr sz="2600">
          <a:solidFill>
            <a:schemeClr val="bg2"/>
          </a:solidFill>
          <a:latin typeface="Arial Black" charset="0"/>
        </a:defRPr>
      </a:lvl8pPr>
      <a:lvl9pPr marL="1828800" algn="l" rtl="0" fontAlgn="base">
        <a:spcBef>
          <a:spcPct val="0"/>
        </a:spcBef>
        <a:spcAft>
          <a:spcPct val="0"/>
        </a:spcAft>
        <a:defRPr sz="2600">
          <a:solidFill>
            <a:schemeClr val="bg2"/>
          </a:solidFill>
          <a:latin typeface="Arial Black"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0" y="620688"/>
            <a:ext cx="9144000" cy="3888432"/>
          </a:xfrm>
          <a:noFill/>
        </p:spPr>
        <p:txBody>
          <a:bodyPr/>
          <a:lstStyle/>
          <a:p>
            <a:pPr algn="ctr" eaLnBrk="1" hangingPunct="1"/>
            <a:r>
              <a:rPr lang="en-US" sz="3600" dirty="0"/>
              <a:t/>
            </a:r>
            <a:br>
              <a:rPr lang="en-US" sz="3600" dirty="0"/>
            </a:br>
            <a:r>
              <a:rPr lang="en-US" sz="3600" dirty="0" smtClean="0"/>
              <a:t>Interpreting RCP/RSP and Monitoring Results</a:t>
            </a:r>
            <a:endParaRPr lang="en-NZ" sz="4400" dirty="0" smtClean="0"/>
          </a:p>
        </p:txBody>
      </p:sp>
      <p:sp>
        <p:nvSpPr>
          <p:cNvPr id="3075" name="Rectangle 9"/>
          <p:cNvSpPr>
            <a:spLocks noGrp="1" noChangeArrowheads="1"/>
          </p:cNvSpPr>
          <p:nvPr>
            <p:ph type="subTitle" idx="1"/>
          </p:nvPr>
        </p:nvSpPr>
        <p:spPr>
          <a:xfrm>
            <a:off x="1065213" y="4509119"/>
            <a:ext cx="7496175" cy="1032843"/>
          </a:xfrm>
          <a:noFill/>
        </p:spPr>
        <p:txBody>
          <a:bodyPr/>
          <a:lstStyle/>
          <a:p>
            <a:pPr eaLnBrk="1" hangingPunct="1"/>
            <a:r>
              <a:rPr lang="en-US" sz="2400" dirty="0" smtClean="0"/>
              <a:t>PBCS Workshop</a:t>
            </a:r>
            <a:endParaRPr lang="en-US" sz="2400" dirty="0"/>
          </a:p>
          <a:p>
            <a:pPr eaLnBrk="1" hangingPunct="1"/>
            <a:r>
              <a:rPr lang="en-US" sz="2400" dirty="0"/>
              <a:t>Bangkok, Thailand</a:t>
            </a:r>
            <a:r>
              <a:rPr lang="en-US" sz="2400"/>
              <a:t>, </a:t>
            </a:r>
            <a:r>
              <a:rPr lang="en-US" sz="2400" smtClean="0"/>
              <a:t>13-14 May, </a:t>
            </a:r>
            <a:r>
              <a:rPr lang="en-NZ" sz="2400" dirty="0"/>
              <a:t>2013</a:t>
            </a:r>
            <a:endParaRPr lang="en-NZ" sz="3200" dirty="0"/>
          </a:p>
          <a:p>
            <a:pPr eaLnBrk="1" hangingPunct="1"/>
            <a:endParaRPr lang="en-NZ"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a:solidFill>
                  <a:schemeClr val="accent2">
                    <a:lumMod val="75000"/>
                  </a:schemeClr>
                </a:solidFill>
                <a:effectLst>
                  <a:outerShdw blurRad="38100" dist="38100" dir="2700000" algn="tl">
                    <a:srgbClr val="000000">
                      <a:alpha val="43137"/>
                    </a:srgbClr>
                  </a:outerShdw>
                </a:effectLst>
              </a:rPr>
              <a:t>Are there any aspects of RCP which could or should affect tactical operational decision </a:t>
            </a:r>
            <a:r>
              <a:rPr lang="en-US" sz="2000" b="1" i="1" dirty="0" smtClean="0">
                <a:solidFill>
                  <a:schemeClr val="accent2">
                    <a:lumMod val="75000"/>
                  </a:schemeClr>
                </a:solidFill>
                <a:effectLst>
                  <a:outerShdw blurRad="38100" dist="38100" dir="2700000" algn="tl">
                    <a:srgbClr val="000000">
                      <a:alpha val="43137"/>
                    </a:srgbClr>
                  </a:outerShdw>
                </a:effectLst>
              </a:rPr>
              <a:t>making?</a:t>
            </a:r>
          </a:p>
          <a:p>
            <a:pPr marL="0" indent="0">
              <a:buNone/>
            </a:pPr>
            <a:endParaRPr lang="en-US" sz="800" b="1" i="1" dirty="0" smtClean="0">
              <a:effectLst>
                <a:outerShdw blurRad="38100" dist="38100" dir="2700000" algn="tl">
                  <a:srgbClr val="000000">
                    <a:alpha val="43137"/>
                  </a:srgbClr>
                </a:outerShdw>
              </a:effectLst>
            </a:endParaRPr>
          </a:p>
          <a:p>
            <a:pPr marL="0" indent="0" eaLnBrk="1" hangingPunct="1">
              <a:buFontTx/>
              <a:buNone/>
              <a:defRPr/>
            </a:pPr>
            <a:endParaRPr lang="en-US" sz="1800" b="1" dirty="0"/>
          </a:p>
          <a:p>
            <a:pPr eaLnBrk="1" hangingPunct="1">
              <a:defRPr/>
            </a:pPr>
            <a:r>
              <a:rPr lang="en-US" sz="1800" b="1" dirty="0"/>
              <a:t>It should be noted, one of the advantages of the RCP concept is that it allows the controller to continue to use CPDLC and ADS-C without applying a reduced separation to an aircraft pair in lieu of HF voice even though it does not meet RCP 240/RSP 180.</a:t>
            </a:r>
          </a:p>
          <a:p>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3725800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What changes are expected to the FANS1/A system?</a:t>
            </a:r>
          </a:p>
          <a:p>
            <a:pPr marL="0" indent="0">
              <a:buNone/>
            </a:pPr>
            <a:endParaRPr lang="en-US" sz="800" b="1" i="1" dirty="0" smtClean="0">
              <a:effectLst>
                <a:outerShdw blurRad="38100" dist="38100" dir="2700000" algn="tl">
                  <a:srgbClr val="000000">
                    <a:alpha val="43137"/>
                  </a:srgbClr>
                </a:outerShdw>
              </a:effectLst>
            </a:endParaRPr>
          </a:p>
          <a:p>
            <a:pPr eaLnBrk="1" hangingPunct="1">
              <a:defRPr/>
            </a:pPr>
            <a:r>
              <a:rPr lang="en-US" sz="1800" b="1" dirty="0"/>
              <a:t>Inmarsat is acquiring new equipment for the ground earth stations (GESs) serving Inmarsat's third generation (I-3) satellites and redistributing the service coverage areas for the existing four GESs to only two GESs, one located in Perth, Australia and one located in </a:t>
            </a:r>
            <a:r>
              <a:rPr lang="en-US" sz="1800" b="1" dirty="0" err="1"/>
              <a:t>Burum</a:t>
            </a:r>
            <a:r>
              <a:rPr lang="en-US" sz="1800" b="1" dirty="0"/>
              <a:t>, Netherlands.   This change is underway and expected to be fully implemented by the end of 2nd quarter 2013. (Refer to NAT SPG/48 IP/15)</a:t>
            </a:r>
          </a:p>
          <a:p>
            <a:pPr eaLnBrk="1" hangingPunct="1">
              <a:defRPr/>
            </a:pPr>
            <a:endParaRPr lang="en-US" sz="900" b="1" dirty="0"/>
          </a:p>
          <a:p>
            <a:pPr eaLnBrk="1" hangingPunct="1">
              <a:defRPr/>
            </a:pPr>
            <a:r>
              <a:rPr lang="en-US" sz="1800" b="1" dirty="0"/>
              <a:t>Examples of other changes occurring by 2015 include new infrastructure and communication services (e.g. Iridium Next and I-4 Classic Aero Services and </a:t>
            </a:r>
            <a:r>
              <a:rPr lang="en-US" sz="1800" b="1" dirty="0" err="1"/>
              <a:t>SwiftBroadband</a:t>
            </a:r>
            <a:r>
              <a:rPr lang="en-US" sz="1800" b="1" dirty="0"/>
              <a:t>), which will support CPDLC and ADS-C.  Changes are continually being implemented and operators are making choices with their aircraft equipment and adapting it – for their specific business – in ways that can significantly affect operational performance.</a:t>
            </a:r>
          </a:p>
          <a:p>
            <a:pPr eaLnBrk="1" hangingPunct="1">
              <a:defRPr/>
            </a:pPr>
            <a:endParaRPr lang="en-US" sz="900" b="1" dirty="0"/>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153696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a:solidFill>
                  <a:schemeClr val="accent2">
                    <a:lumMod val="75000"/>
                  </a:schemeClr>
                </a:solidFill>
                <a:effectLst>
                  <a:outerShdw blurRad="38100" dist="38100" dir="2700000" algn="tl">
                    <a:srgbClr val="000000">
                      <a:alpha val="43137"/>
                    </a:srgbClr>
                  </a:outerShdw>
                </a:effectLst>
              </a:rPr>
              <a:t>What are some benefits of prescribing RCP/RSP for an ATS operation in specified airspace?</a:t>
            </a:r>
            <a:endParaRPr lang="en-US" sz="800" b="1" i="1" dirty="0" smtClean="0">
              <a:solidFill>
                <a:schemeClr val="accent2">
                  <a:lumMod val="75000"/>
                </a:schemeClr>
              </a:solidFill>
              <a:effectLst>
                <a:outerShdw blurRad="38100" dist="38100" dir="2700000" algn="tl">
                  <a:srgbClr val="000000">
                    <a:alpha val="43137"/>
                  </a:srgbClr>
                </a:outerShdw>
              </a:effectLst>
            </a:endParaRPr>
          </a:p>
          <a:p>
            <a:pPr eaLnBrk="1" hangingPunct="1">
              <a:defRPr/>
            </a:pPr>
            <a:endParaRPr lang="en-US" sz="900" b="1" dirty="0"/>
          </a:p>
          <a:p>
            <a:pPr eaLnBrk="1" hangingPunct="1">
              <a:defRPr/>
            </a:pPr>
            <a:r>
              <a:rPr lang="en-US" sz="1800" b="1" dirty="0"/>
              <a:t>RCP/RSP approvals will ensure that new operators, new aircraft equipment and new infrastructure (e.g. network, satellites and ATC systems) supporting CPDLC and ADS-C initially meet their allocations of the RCP/RSP specifications.  </a:t>
            </a:r>
          </a:p>
          <a:p>
            <a:pPr marL="0" indent="0" eaLnBrk="1" hangingPunct="1">
              <a:buFontTx/>
              <a:buNone/>
              <a:defRPr/>
            </a:pPr>
            <a:endParaRPr lang="en-US" sz="900" b="1" dirty="0"/>
          </a:p>
          <a:p>
            <a:pPr eaLnBrk="1" hangingPunct="1">
              <a:defRPr/>
            </a:pPr>
            <a:r>
              <a:rPr lang="en-US" sz="1800" b="1" dirty="0"/>
              <a:t>Post-implementation monitoring will measure operational CPDLC and ADS-C performance against RCP/RSP specifications, and detect degraded performance owing to failures or changes in aircraft equipment, infrastructure, and/or procedures for flight crew and controller for compliance action.</a:t>
            </a:r>
          </a:p>
          <a:p>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795688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Identifying poor performers?</a:t>
            </a:r>
            <a:endParaRPr lang="en-US" sz="800" b="1" i="1" dirty="0" smtClean="0">
              <a:solidFill>
                <a:schemeClr val="accent2">
                  <a:lumMod val="75000"/>
                </a:schemeClr>
              </a:solidFill>
              <a:effectLst>
                <a:outerShdw blurRad="38100" dist="38100" dir="2700000" algn="tl">
                  <a:srgbClr val="000000">
                    <a:alpha val="43137"/>
                  </a:srgbClr>
                </a:outerShdw>
              </a:effectLst>
            </a:endParaRPr>
          </a:p>
          <a:p>
            <a:pPr eaLnBrk="1" hangingPunct="1">
              <a:defRPr/>
            </a:pPr>
            <a:endParaRPr lang="en-US" sz="900" b="1" dirty="0"/>
          </a:p>
          <a:p>
            <a:r>
              <a:rPr lang="en-US" sz="1800" b="1" dirty="0"/>
              <a:t>The reasons behind degraded performance are many and varied. </a:t>
            </a:r>
            <a:endParaRPr lang="en-US" sz="1800" b="1" dirty="0" smtClean="0"/>
          </a:p>
          <a:p>
            <a:r>
              <a:rPr lang="en-US" sz="1800" b="1" dirty="0" smtClean="0"/>
              <a:t>Considerable </a:t>
            </a:r>
            <a:r>
              <a:rPr lang="en-US" sz="1800" b="1" dirty="0"/>
              <a:t>analysis may be required before the reasons behind poor performing fleets are identified and it is difficult to provide guidance for all situations. </a:t>
            </a:r>
            <a:endParaRPr lang="en-US" sz="1800" b="1" dirty="0" smtClean="0"/>
          </a:p>
          <a:p>
            <a:r>
              <a:rPr lang="en-US" sz="1800" b="1" dirty="0" smtClean="0"/>
              <a:t>On </a:t>
            </a:r>
            <a:r>
              <a:rPr lang="en-US" sz="1800" b="1" dirty="0"/>
              <a:t>a number of occasions poor performance has been attributed to a specific aircraft in a fleet</a:t>
            </a:r>
            <a:r>
              <a:rPr lang="en-US" sz="1800" b="1" dirty="0" smtClean="0"/>
              <a:t>.</a:t>
            </a:r>
          </a:p>
          <a:p>
            <a:pPr lvl="1"/>
            <a:r>
              <a:rPr lang="en-US" sz="1800" b="1" dirty="0" smtClean="0"/>
              <a:t> </a:t>
            </a:r>
            <a:r>
              <a:rPr lang="en-US" sz="1800" b="1" dirty="0"/>
              <a:t>Usually these poor-performing aircraft can be identified by the visual inspection of monthly data ordered in terms of transit time</a:t>
            </a:r>
            <a:r>
              <a:rPr lang="en-US" sz="1800" b="1" dirty="0" smtClean="0"/>
              <a:t>,</a:t>
            </a:r>
          </a:p>
          <a:p>
            <a:pPr lvl="1"/>
            <a:r>
              <a:rPr lang="en-US" sz="1800" b="1" dirty="0" smtClean="0"/>
              <a:t> </a:t>
            </a:r>
            <a:r>
              <a:rPr lang="en-US" sz="1800" b="1" dirty="0"/>
              <a:t>or more accurately by graphing the monthly data for a fleet by aircraft registration.</a:t>
            </a:r>
          </a:p>
          <a:p>
            <a:r>
              <a:rPr lang="en-US" sz="1800" b="1" dirty="0"/>
              <a:t>Techniques such as graphing the positions of all delayed messages on a geographical display have identified areas for further investigation.</a:t>
            </a:r>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580526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Assessing Results?</a:t>
            </a:r>
            <a:endParaRPr lang="en-US" sz="800" b="1" i="1" dirty="0" smtClean="0">
              <a:solidFill>
                <a:schemeClr val="accent2">
                  <a:lumMod val="75000"/>
                </a:schemeClr>
              </a:solidFill>
              <a:effectLst>
                <a:outerShdw blurRad="38100" dist="38100" dir="2700000" algn="tl">
                  <a:srgbClr val="000000">
                    <a:alpha val="43137"/>
                  </a:srgbClr>
                </a:outerShdw>
              </a:effectLst>
            </a:endParaRPr>
          </a:p>
          <a:p>
            <a:pPr eaLnBrk="1" hangingPunct="1">
              <a:defRPr/>
            </a:pPr>
            <a:endParaRPr lang="en-US" sz="900" b="1" dirty="0"/>
          </a:p>
          <a:p>
            <a:r>
              <a:rPr lang="en-US" sz="1800" b="1" dirty="0"/>
              <a:t>Typically post implementation monitoring is carried out on a monthly basis and observed performance assessed to detect any performance degradation</a:t>
            </a:r>
            <a:r>
              <a:rPr lang="en-US" sz="1800" b="1" dirty="0" smtClean="0"/>
              <a:t>.</a:t>
            </a:r>
          </a:p>
          <a:p>
            <a:pPr marL="0" lvl="4" indent="0">
              <a:buNone/>
            </a:pPr>
            <a:r>
              <a:rPr lang="en-US" sz="1800" b="1" i="1" dirty="0">
                <a:solidFill>
                  <a:srgbClr val="002060"/>
                </a:solidFill>
                <a:effectLst>
                  <a:outerShdw blurRad="38100" dist="38100" dir="2700000" algn="tl">
                    <a:srgbClr val="000000">
                      <a:alpha val="43137"/>
                    </a:srgbClr>
                  </a:outerShdw>
                </a:effectLst>
              </a:rPr>
              <a:t>99.9% Criteria</a:t>
            </a:r>
          </a:p>
          <a:p>
            <a:pPr>
              <a:buFont typeface="Arial" pitchFamily="34" charset="0"/>
              <a:buChar char="•"/>
            </a:pPr>
            <a:r>
              <a:rPr lang="en-US" sz="1800" b="1" dirty="0"/>
              <a:t>When using data link to provide reduced separations the RCP240 ET and RSP180 OT are the times after which if a CPDLC intervention transaction is not completed or an ADS-C  position report is not received then the controller is obliged to revert to alternative separation procedure as defined in the separation specification. </a:t>
            </a:r>
            <a:endParaRPr lang="en-US" sz="1800" b="1" dirty="0" smtClean="0"/>
          </a:p>
          <a:p>
            <a:pPr>
              <a:buFont typeface="Arial" pitchFamily="34" charset="0"/>
              <a:buChar char="•"/>
            </a:pPr>
            <a:r>
              <a:rPr lang="en-US" sz="1800" b="1" dirty="0" smtClean="0"/>
              <a:t>If </a:t>
            </a:r>
            <a:r>
              <a:rPr lang="en-US" sz="1800" b="1" dirty="0"/>
              <a:t>monthly monitoring shows that a specific fleet is not meeting the criteria then a local safety assessment by the ANSP should be carried out to assess if the reduced separation standard can continue to be applied. </a:t>
            </a:r>
            <a:endParaRPr lang="en-US" sz="1800" b="1" dirty="0" smtClean="0"/>
          </a:p>
          <a:p>
            <a:pPr>
              <a:buFont typeface="Arial" pitchFamily="34" charset="0"/>
              <a:buChar char="•"/>
            </a:pPr>
            <a:r>
              <a:rPr lang="en-US" sz="1800" b="1" dirty="0" smtClean="0"/>
              <a:t>Some </a:t>
            </a:r>
            <a:r>
              <a:rPr lang="en-US" sz="1800" b="1" dirty="0"/>
              <a:t>ANSP have set monitoring guidelines as to </a:t>
            </a:r>
            <a:r>
              <a:rPr lang="en-US" sz="1800" b="1" dirty="0" smtClean="0"/>
              <a:t>when to trigger </a:t>
            </a:r>
            <a:r>
              <a:rPr lang="en-US" sz="1800" b="1" dirty="0"/>
              <a:t>a safety assessment and further investigation</a:t>
            </a:r>
            <a:r>
              <a:rPr lang="en-US" sz="1800" dirty="0"/>
              <a:t>.</a:t>
            </a:r>
            <a:endParaRPr lang="en-US" sz="1800" b="1" dirty="0"/>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1609313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1052736"/>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Assessing Results?</a:t>
            </a:r>
            <a:endParaRPr lang="en-US" sz="800" b="1" i="1" dirty="0" smtClean="0">
              <a:solidFill>
                <a:schemeClr val="accent2">
                  <a:lumMod val="75000"/>
                </a:schemeClr>
              </a:solidFill>
              <a:effectLst>
                <a:outerShdw blurRad="38100" dist="38100" dir="2700000" algn="tl">
                  <a:srgbClr val="000000">
                    <a:alpha val="43137"/>
                  </a:srgbClr>
                </a:outerShdw>
              </a:effectLst>
            </a:endParaRPr>
          </a:p>
          <a:p>
            <a:pPr marL="0" lvl="4" indent="0">
              <a:buNone/>
            </a:pPr>
            <a:endParaRPr lang="en-US" sz="800" b="1" i="1" dirty="0" smtClean="0">
              <a:solidFill>
                <a:srgbClr val="002060"/>
              </a:solidFill>
              <a:effectLst>
                <a:outerShdw blurRad="38100" dist="38100" dir="2700000" algn="tl">
                  <a:srgbClr val="000000">
                    <a:alpha val="43137"/>
                  </a:srgbClr>
                </a:outerShdw>
              </a:effectLst>
            </a:endParaRPr>
          </a:p>
          <a:p>
            <a:pPr marL="0" lvl="4" indent="0">
              <a:buNone/>
            </a:pPr>
            <a:r>
              <a:rPr lang="en-US" sz="1800" b="1" i="1" dirty="0" smtClean="0">
                <a:solidFill>
                  <a:srgbClr val="002060"/>
                </a:solidFill>
                <a:effectLst>
                  <a:outerShdw blurRad="38100" dist="38100" dir="2700000" algn="tl">
                    <a:srgbClr val="000000">
                      <a:alpha val="43137"/>
                    </a:srgbClr>
                  </a:outerShdw>
                </a:effectLst>
              </a:rPr>
              <a:t>95% </a:t>
            </a:r>
            <a:r>
              <a:rPr lang="en-US" sz="1800" b="1" i="1" dirty="0">
                <a:solidFill>
                  <a:srgbClr val="002060"/>
                </a:solidFill>
                <a:effectLst>
                  <a:outerShdw blurRad="38100" dist="38100" dir="2700000" algn="tl">
                    <a:srgbClr val="000000">
                      <a:alpha val="43137"/>
                    </a:srgbClr>
                  </a:outerShdw>
                </a:effectLst>
              </a:rPr>
              <a:t>Criteria</a:t>
            </a:r>
          </a:p>
          <a:p>
            <a:pPr>
              <a:buFont typeface="Arial" pitchFamily="34" charset="0"/>
              <a:buChar char="•"/>
            </a:pPr>
            <a:r>
              <a:rPr lang="en-US" sz="1800" b="1" dirty="0"/>
              <a:t>The 95% criteria define the nominal time acceptable for normal CPDLC and ADS-C operations. </a:t>
            </a:r>
            <a:endParaRPr lang="en-US" sz="1800" b="1" dirty="0" smtClean="0"/>
          </a:p>
          <a:p>
            <a:pPr>
              <a:buFont typeface="Arial" pitchFamily="34" charset="0"/>
              <a:buChar char="•"/>
            </a:pPr>
            <a:r>
              <a:rPr lang="en-US" sz="1800" b="1" dirty="0" smtClean="0"/>
              <a:t>If </a:t>
            </a:r>
            <a:r>
              <a:rPr lang="en-US" sz="1800" b="1" dirty="0"/>
              <a:t>monthly monitoring shows that measured performance is consistently below the 95% criteria then consideration may be given to the withdrawal of data link services to the fleet. </a:t>
            </a:r>
            <a:endParaRPr lang="en-US" sz="1800" b="1" dirty="0" smtClean="0"/>
          </a:p>
          <a:p>
            <a:pPr>
              <a:buFont typeface="Arial" pitchFamily="34" charset="0"/>
              <a:buChar char="•"/>
            </a:pPr>
            <a:r>
              <a:rPr lang="en-US" sz="1800" b="1" dirty="0" smtClean="0"/>
              <a:t>Experience </a:t>
            </a:r>
            <a:r>
              <a:rPr lang="en-US" sz="1800" b="1" dirty="0"/>
              <a:t>has shown that observed fleet performance below the specified RCP240/RSP180 95% criteria will usually be accompanied by controller complaints of unacceptable performance by that </a:t>
            </a:r>
            <a:r>
              <a:rPr lang="en-US" sz="1800" b="1" dirty="0" smtClean="0"/>
              <a:t>fleet.</a:t>
            </a:r>
          </a:p>
          <a:p>
            <a:pPr marL="0" indent="0">
              <a:buNone/>
            </a:pPr>
            <a:endParaRPr lang="en-US" sz="1800" b="1" dirty="0"/>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3917916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1052736"/>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Assessing Results?</a:t>
            </a:r>
            <a:endParaRPr lang="en-US" sz="800" b="1" i="1" dirty="0" smtClean="0">
              <a:solidFill>
                <a:schemeClr val="accent2">
                  <a:lumMod val="75000"/>
                </a:schemeClr>
              </a:solidFill>
              <a:effectLst>
                <a:outerShdw blurRad="38100" dist="38100" dir="2700000" algn="tl">
                  <a:srgbClr val="000000">
                    <a:alpha val="43137"/>
                  </a:srgbClr>
                </a:outerShdw>
              </a:effectLst>
            </a:endParaRPr>
          </a:p>
          <a:p>
            <a:pPr marL="0" lvl="4" indent="0">
              <a:buNone/>
            </a:pPr>
            <a:endParaRPr lang="en-US" sz="800" b="1" i="1" dirty="0" smtClean="0">
              <a:solidFill>
                <a:srgbClr val="002060"/>
              </a:solidFill>
              <a:effectLst>
                <a:outerShdw blurRad="38100" dist="38100" dir="2700000" algn="tl">
                  <a:srgbClr val="000000">
                    <a:alpha val="43137"/>
                  </a:srgbClr>
                </a:outerShdw>
              </a:effectLst>
            </a:endParaRPr>
          </a:p>
          <a:p>
            <a:pPr marL="0" lvl="4" indent="0">
              <a:buNone/>
            </a:pPr>
            <a:r>
              <a:rPr lang="en-US" sz="1800" b="1" i="1" dirty="0" smtClean="0">
                <a:solidFill>
                  <a:srgbClr val="002060"/>
                </a:solidFill>
                <a:effectLst>
                  <a:outerShdw blurRad="38100" dist="38100" dir="2700000" algn="tl">
                    <a:srgbClr val="000000">
                      <a:alpha val="43137"/>
                    </a:srgbClr>
                  </a:outerShdw>
                </a:effectLst>
              </a:rPr>
              <a:t>Setting Guidelines</a:t>
            </a:r>
          </a:p>
          <a:p>
            <a:pPr marL="285750" lvl="4" indent="-285750">
              <a:buFont typeface="Arial" pitchFamily="34" charset="0"/>
              <a:buChar char="•"/>
            </a:pPr>
            <a:r>
              <a:rPr lang="en-US" sz="1800" b="1" dirty="0" smtClean="0"/>
              <a:t>complete </a:t>
            </a:r>
            <a:r>
              <a:rPr lang="en-US" sz="1800" b="1" dirty="0"/>
              <a:t>withdrawal of </a:t>
            </a:r>
            <a:r>
              <a:rPr lang="en-US" sz="1800" b="1" dirty="0" smtClean="0"/>
              <a:t>data link </a:t>
            </a:r>
            <a:r>
              <a:rPr lang="en-US" sz="1800" b="1" dirty="0"/>
              <a:t>may not be required even if performance is observed to fall below the RCP240/RSP180  criteria. </a:t>
            </a:r>
            <a:endParaRPr lang="en-US" sz="1800" b="1" dirty="0" smtClean="0"/>
          </a:p>
          <a:p>
            <a:pPr marL="285750" lvl="4" indent="-285750">
              <a:buFont typeface="Arial" pitchFamily="34" charset="0"/>
              <a:buChar char="•"/>
            </a:pPr>
            <a:r>
              <a:rPr lang="en-US" sz="1800" b="1" dirty="0" smtClean="0"/>
              <a:t>While </a:t>
            </a:r>
            <a:r>
              <a:rPr lang="en-US" sz="1800" b="1" dirty="0"/>
              <a:t>safety services such as reduced separation standards requiring  RCP240/RSP180 would be withdrawn the observed performance may still meet RCP/RSP400 criteria and the local safety assessment may also conclude that maintaining the data link connection is viable</a:t>
            </a:r>
            <a:r>
              <a:rPr lang="en-US" sz="1800" b="1" dirty="0" smtClean="0"/>
              <a:t>.</a:t>
            </a:r>
          </a:p>
          <a:p>
            <a:r>
              <a:rPr lang="en-US" sz="1800" b="1" dirty="0"/>
              <a:t>Some ANSP have set monitoring </a:t>
            </a:r>
            <a:r>
              <a:rPr lang="en-US" sz="1800" b="1" dirty="0" smtClean="0"/>
              <a:t>guidelines. </a:t>
            </a:r>
            <a:r>
              <a:rPr lang="en-US" sz="1800" b="1" dirty="0"/>
              <a:t>These include: </a:t>
            </a:r>
          </a:p>
          <a:p>
            <a:pPr lvl="1"/>
            <a:r>
              <a:rPr lang="en-US" sz="1800" b="1" dirty="0"/>
              <a:t>If the performance observed for a fleet by monthly monitoring at the 99.9% level is better than 99.75% then the fleet is considered to meet </a:t>
            </a:r>
            <a:r>
              <a:rPr lang="en-US" sz="1800" b="1" dirty="0" smtClean="0"/>
              <a:t>99.9%.</a:t>
            </a:r>
            <a:endParaRPr lang="en-US" sz="1800" b="1" dirty="0"/>
          </a:p>
          <a:p>
            <a:pPr lvl="1"/>
            <a:r>
              <a:rPr lang="en-US" sz="1800" b="1" dirty="0" smtClean="0"/>
              <a:t>Performance </a:t>
            </a:r>
            <a:r>
              <a:rPr lang="en-US" sz="1800" b="1" dirty="0"/>
              <a:t>consistently falling below 99.0% will be subject to CRA problem reports and </a:t>
            </a:r>
            <a:r>
              <a:rPr lang="en-US" sz="1800" b="1" dirty="0" smtClean="0"/>
              <a:t>investigation.</a:t>
            </a:r>
            <a:endParaRPr lang="en-US" sz="1800" b="1" dirty="0"/>
          </a:p>
          <a:p>
            <a:pPr lvl="1"/>
            <a:r>
              <a:rPr lang="en-US" sz="1800" b="1" dirty="0"/>
              <a:t>Any monthly performance degradation (0.5%) by a fleet below observed historical performance will be subject to investigation.</a:t>
            </a:r>
          </a:p>
          <a:p>
            <a:pPr marL="285750" lvl="4" indent="-285750">
              <a:buFont typeface="Arial" pitchFamily="34" charset="0"/>
              <a:buChar char="•"/>
            </a:pPr>
            <a:endParaRPr lang="en-US" sz="1800" b="1" i="1" dirty="0">
              <a:solidFill>
                <a:srgbClr val="002060"/>
              </a:solidFill>
              <a:effectLst>
                <a:outerShdw blurRad="38100" dist="38100" dir="2700000" algn="tl">
                  <a:srgbClr val="000000">
                    <a:alpha val="43137"/>
                  </a:srgbClr>
                </a:outerShdw>
              </a:effectLst>
            </a:endParaRPr>
          </a:p>
          <a:p>
            <a:pPr marL="0" indent="0">
              <a:buNone/>
            </a:pPr>
            <a:endParaRPr lang="en-US" sz="1800" b="1" dirty="0"/>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380285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293688"/>
            <a:ext cx="9144000" cy="681037"/>
          </a:xfrm>
        </p:spPr>
        <p:txBody>
          <a:bodyPr/>
          <a:lstStyle/>
          <a:p>
            <a:r>
              <a:rPr lang="en-NZ" sz="2000" dirty="0" smtClean="0">
                <a:solidFill>
                  <a:schemeClr val="tx1"/>
                </a:solidFill>
              </a:rPr>
              <a:t>Case Study</a:t>
            </a:r>
            <a:endParaRPr lang="en-NZ" sz="22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052570"/>
            <a:ext cx="6984776" cy="5242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082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293688"/>
            <a:ext cx="9144000" cy="681037"/>
          </a:xfrm>
        </p:spPr>
        <p:txBody>
          <a:bodyPr/>
          <a:lstStyle/>
          <a:p>
            <a:r>
              <a:rPr lang="en-NZ" sz="2000" dirty="0" smtClean="0">
                <a:solidFill>
                  <a:schemeClr val="tx1"/>
                </a:solidFill>
              </a:rPr>
              <a:t>Case Study</a:t>
            </a:r>
            <a:endParaRPr lang="en-NZ" sz="2200" dirty="0">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020548"/>
            <a:ext cx="7056784" cy="529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050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thanks"/>
          <p:cNvPicPr>
            <a:picLocks noChangeArrowheads="1"/>
          </p:cNvPicPr>
          <p:nvPr/>
        </p:nvPicPr>
        <p:blipFill>
          <a:blip r:embed="rId2"/>
          <a:srcRect/>
          <a:stretch>
            <a:fillRect/>
          </a:stretch>
        </p:blipFill>
        <p:spPr bwMode="auto">
          <a:xfrm>
            <a:off x="0" y="0"/>
            <a:ext cx="9144000" cy="5848350"/>
          </a:xfrm>
          <a:prstGeom prst="rect">
            <a:avLst/>
          </a:prstGeom>
          <a:noFill/>
          <a:ln w="9525">
            <a:noFill/>
            <a:miter lim="800000"/>
            <a:headEnd/>
            <a:tailEnd/>
          </a:ln>
        </p:spPr>
      </p:pic>
      <p:sp>
        <p:nvSpPr>
          <p:cNvPr id="31747" name="Rectangle 2"/>
          <p:cNvSpPr>
            <a:spLocks noGrp="1" noChangeArrowheads="1"/>
          </p:cNvSpPr>
          <p:nvPr>
            <p:ph type="title"/>
          </p:nvPr>
        </p:nvSpPr>
        <p:spPr>
          <a:xfrm>
            <a:off x="1066800" y="3911600"/>
            <a:ext cx="7848600" cy="936625"/>
          </a:xfrm>
        </p:spPr>
        <p:txBody>
          <a:bodyPr/>
          <a:lstStyle/>
          <a:p>
            <a:pPr eaLnBrk="1" hangingPunct="1"/>
            <a:r>
              <a:rPr lang="en-NZ" sz="4200" dirty="0" smtClean="0">
                <a:solidFill>
                  <a:schemeClr val="bg1"/>
                </a:solidFill>
              </a:rPr>
              <a:t>Thank you</a:t>
            </a:r>
            <a:r>
              <a:rPr lang="en-NZ" sz="1200" dirty="0" smtClean="0">
                <a:solidFill>
                  <a:schemeClr val="bg1"/>
                </a:solidFill>
              </a:rPr>
              <a:t/>
            </a:r>
            <a:br>
              <a:rPr lang="en-NZ" sz="1200" dirty="0" smtClean="0">
                <a:solidFill>
                  <a:schemeClr val="bg1"/>
                </a:solidFill>
              </a:rPr>
            </a:br>
            <a:r>
              <a:rPr lang="en-NZ" sz="1200" dirty="0" smtClean="0">
                <a:solidFill>
                  <a:schemeClr val="bg1"/>
                </a:solidFill>
              </a:rPr>
              <a:t/>
            </a:r>
            <a:br>
              <a:rPr lang="en-NZ" sz="1200" dirty="0" smtClean="0">
                <a:solidFill>
                  <a:schemeClr val="bg1"/>
                </a:solidFill>
              </a:rPr>
            </a:br>
            <a:r>
              <a:rPr lang="en-NZ" sz="2400" b="1" dirty="0" smtClean="0">
                <a:solidFill>
                  <a:schemeClr val="bg1"/>
                </a:solidFill>
                <a:latin typeface="+mn-lt"/>
              </a:rPr>
              <a:t>Paul Radford</a:t>
            </a:r>
            <a:br>
              <a:rPr lang="en-NZ" sz="2400" b="1" dirty="0" smtClean="0">
                <a:solidFill>
                  <a:schemeClr val="bg1"/>
                </a:solidFill>
                <a:latin typeface="+mn-lt"/>
              </a:rPr>
            </a:br>
            <a:r>
              <a:rPr lang="en-NZ" sz="2400" b="1" dirty="0" smtClean="0">
                <a:solidFill>
                  <a:schemeClr val="bg1"/>
                </a:solidFill>
                <a:latin typeface="+mn-lt"/>
              </a:rPr>
              <a:t>Manager Oceanic Systems</a:t>
            </a:r>
            <a:br>
              <a:rPr lang="en-NZ" sz="2400" b="1" dirty="0" smtClean="0">
                <a:solidFill>
                  <a:schemeClr val="bg1"/>
                </a:solidFill>
                <a:latin typeface="+mn-lt"/>
              </a:rPr>
            </a:br>
            <a:r>
              <a:rPr lang="en-NZ" sz="2400" b="1" dirty="0" smtClean="0">
                <a:solidFill>
                  <a:schemeClr val="bg1"/>
                </a:solidFill>
                <a:latin typeface="+mn-lt"/>
              </a:rPr>
              <a:t>Airways New Zealand</a:t>
            </a:r>
            <a:br>
              <a:rPr lang="en-NZ" sz="2400" b="1" dirty="0" smtClean="0">
                <a:solidFill>
                  <a:schemeClr val="bg1"/>
                </a:solidFill>
                <a:latin typeface="+mn-lt"/>
              </a:rPr>
            </a:br>
            <a:r>
              <a:rPr lang="en-NZ" sz="2400" b="1" dirty="0" smtClean="0">
                <a:solidFill>
                  <a:schemeClr val="bg1"/>
                </a:solidFill>
                <a:latin typeface="+mn-lt"/>
              </a:rPr>
              <a:t>paul.radford@airways.co.nz</a:t>
            </a:r>
            <a:endParaRPr lang="en-NZ" sz="4900" dirty="0" smtClean="0"/>
          </a:p>
        </p:txBody>
      </p:sp>
    </p:spTree>
    <p:extLst>
      <p:ext uri="{BB962C8B-B14F-4D97-AF65-F5344CB8AC3E}">
        <p14:creationId xmlns:p14="http://schemas.microsoft.com/office/powerpoint/2010/main" val="1292839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eaLnBrk="1" hangingPunct="1">
              <a:buNone/>
              <a:defRPr/>
            </a:pPr>
            <a:r>
              <a:rPr lang="en-US" sz="1800" b="1" i="1" dirty="0" smtClean="0">
                <a:solidFill>
                  <a:srgbClr val="002060"/>
                </a:solidFill>
                <a:effectLst>
                  <a:outerShdw blurRad="38100" dist="38100" dir="2700000" algn="tl">
                    <a:srgbClr val="000000">
                      <a:alpha val="43137"/>
                    </a:srgbClr>
                  </a:outerShdw>
                </a:effectLst>
              </a:rPr>
              <a:t>      Assessing availability?</a:t>
            </a:r>
            <a:endParaRPr lang="en-US" sz="1800" b="1" i="1" dirty="0">
              <a:solidFill>
                <a:srgbClr val="002060"/>
              </a:solidFill>
              <a:effectLst>
                <a:outerShdw blurRad="38100" dist="38100" dir="2700000" algn="tl">
                  <a:srgbClr val="000000">
                    <a:alpha val="43137"/>
                  </a:srgbClr>
                </a:outerShdw>
              </a:effectLst>
            </a:endParaRPr>
          </a:p>
          <a:p>
            <a:pPr eaLnBrk="1" hangingPunct="1">
              <a:defRPr/>
            </a:pPr>
            <a:r>
              <a:rPr lang="en-US" sz="1800" b="1" dirty="0" smtClean="0"/>
              <a:t>When </a:t>
            </a:r>
            <a:r>
              <a:rPr lang="en-US" sz="1800" b="1" dirty="0"/>
              <a:t>the separation minimum is predicated on communication and surveillance performance, and procedural mitigations are in place to transition to a different separation </a:t>
            </a:r>
            <a:r>
              <a:rPr lang="en-US" sz="1800" b="1" dirty="0" smtClean="0"/>
              <a:t>minimum, availability </a:t>
            </a:r>
            <a:r>
              <a:rPr lang="en-US" sz="1800" b="1" dirty="0"/>
              <a:t>can be </a:t>
            </a:r>
            <a:r>
              <a:rPr lang="en-US" sz="1800" b="1" u="sng" dirty="0">
                <a:effectLst>
                  <a:outerShdw blurRad="38100" dist="38100" dir="2700000" algn="tl">
                    <a:srgbClr val="000000">
                      <a:alpha val="43137"/>
                    </a:srgbClr>
                  </a:outerShdw>
                </a:effectLst>
              </a:rPr>
              <a:t>locally assessed </a:t>
            </a:r>
            <a:r>
              <a:rPr lang="en-US" sz="1800" b="1" dirty="0"/>
              <a:t>to determine </a:t>
            </a:r>
            <a:r>
              <a:rPr lang="en-US" sz="1800" b="1" dirty="0" smtClean="0"/>
              <a:t>if the separation </a:t>
            </a:r>
            <a:r>
              <a:rPr lang="en-US" sz="1800" b="1" dirty="0"/>
              <a:t>remains effective even with high outage rate.  </a:t>
            </a:r>
          </a:p>
          <a:p>
            <a:pPr lvl="1" eaLnBrk="1" hangingPunct="1">
              <a:defRPr/>
            </a:pPr>
            <a:r>
              <a:rPr lang="en-US" sz="1800" b="1" i="1" dirty="0" smtClean="0"/>
              <a:t>e.g. A </a:t>
            </a:r>
            <a:r>
              <a:rPr lang="en-US" sz="1800" b="1" i="1" dirty="0"/>
              <a:t>reduced longitudinal separation may still be applied to targets of opportunity owing to relatively low exposure of the applied reduced separation and the ability to transition to another form of separation if an outage occurs.</a:t>
            </a:r>
            <a:r>
              <a:rPr lang="en-US" sz="1800" b="1" dirty="0"/>
              <a:t>   </a:t>
            </a:r>
          </a:p>
          <a:p>
            <a:pPr lvl="1" eaLnBrk="1" hangingPunct="1">
              <a:defRPr/>
            </a:pPr>
            <a:endParaRPr lang="en-US" sz="800" b="1" dirty="0"/>
          </a:p>
          <a:p>
            <a:pPr eaLnBrk="1" hangingPunct="1">
              <a:defRPr/>
            </a:pPr>
            <a:r>
              <a:rPr lang="en-US" sz="1800" b="1" dirty="0"/>
              <a:t>A high outage rate becomes an issue of benefit </a:t>
            </a:r>
            <a:r>
              <a:rPr lang="en-US" sz="1800" b="1" dirty="0" smtClean="0"/>
              <a:t>versus </a:t>
            </a:r>
            <a:r>
              <a:rPr lang="en-US" sz="1800" b="1" dirty="0"/>
              <a:t>workload associated with frequent transitions to another form of separation after </a:t>
            </a:r>
            <a:r>
              <a:rPr lang="en-US" sz="1800" b="1" dirty="0" smtClean="0"/>
              <a:t>an </a:t>
            </a:r>
            <a:r>
              <a:rPr lang="en-US" sz="1800" b="1" dirty="0"/>
              <a:t>outage occurs.</a:t>
            </a:r>
          </a:p>
          <a:p>
            <a:pPr lvl="1" eaLnBrk="1" hangingPunct="1">
              <a:defRPr/>
            </a:pPr>
            <a:r>
              <a:rPr lang="en-US" sz="1800" b="1" i="1" dirty="0" smtClean="0"/>
              <a:t>e.g. For reduced separations in </a:t>
            </a:r>
            <a:r>
              <a:rPr lang="en-US" sz="1800" b="1" i="1" dirty="0"/>
              <a:t>a fully populated multiple track system, the availability may become more significant factor in applying the </a:t>
            </a:r>
            <a:r>
              <a:rPr lang="en-US" sz="1800" b="1" i="1" dirty="0" smtClean="0"/>
              <a:t>separation</a:t>
            </a:r>
            <a:r>
              <a:rPr lang="en-US" sz="1800" b="1" i="1" dirty="0"/>
              <a:t>.</a:t>
            </a:r>
          </a:p>
          <a:p>
            <a:pPr lvl="1" eaLnBrk="1" hangingPunct="1">
              <a:defRPr/>
            </a:pPr>
            <a:r>
              <a:rPr lang="en-US" sz="1800" b="1" i="1" dirty="0" smtClean="0"/>
              <a:t>e.g. Other </a:t>
            </a:r>
            <a:r>
              <a:rPr lang="en-US" sz="1800" b="1" i="1" dirty="0"/>
              <a:t>factors that can contribute to providing acceptable mitigations may include issuing conflict free routes for the entire route.</a:t>
            </a:r>
          </a:p>
          <a:p>
            <a:pPr marL="457200" lvl="1" indent="0" eaLnBrk="1" hangingPunct="1">
              <a:buFontTx/>
              <a:buNone/>
              <a:defRPr/>
            </a:pPr>
            <a:endParaRPr lang="en-US" sz="800" dirty="0"/>
          </a:p>
        </p:txBody>
      </p:sp>
      <p:sp>
        <p:nvSpPr>
          <p:cNvPr id="89090" name="Rectangle 2"/>
          <p:cNvSpPr>
            <a:spLocks noGrp="1" noChangeArrowheads="1"/>
          </p:cNvSpPr>
          <p:nvPr>
            <p:ph type="title"/>
          </p:nvPr>
        </p:nvSpPr>
        <p:spPr>
          <a:xfrm>
            <a:off x="467544" y="293688"/>
            <a:ext cx="8524056" cy="681037"/>
          </a:xfrm>
        </p:spPr>
        <p:txBody>
          <a:bodyPr/>
          <a:lstStyle/>
          <a:p>
            <a:r>
              <a:rPr lang="en-NZ" sz="2400" dirty="0" smtClean="0">
                <a:solidFill>
                  <a:schemeClr val="tx1"/>
                </a:solidFill>
              </a:rPr>
              <a:t>Interpreting RCP/RSP and Monitoring Results</a:t>
            </a:r>
            <a:endParaRPr lang="en-NZ" sz="24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7897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eaLnBrk="1" hangingPunct="1">
              <a:buNone/>
              <a:defRPr/>
            </a:pPr>
            <a:r>
              <a:rPr lang="en-US" sz="2000" b="1" i="1" dirty="0">
                <a:solidFill>
                  <a:srgbClr val="002060"/>
                </a:solidFill>
                <a:effectLst>
                  <a:outerShdw blurRad="38100" dist="38100" dir="2700000" algn="tl">
                    <a:srgbClr val="000000">
                      <a:alpha val="43137"/>
                    </a:srgbClr>
                  </a:outerShdw>
                </a:effectLst>
              </a:rPr>
              <a:t> </a:t>
            </a:r>
            <a:r>
              <a:rPr lang="en-US" sz="2000" b="1" i="1" dirty="0" smtClean="0">
                <a:solidFill>
                  <a:srgbClr val="002060"/>
                </a:solidFill>
                <a:effectLst>
                  <a:outerShdw blurRad="38100" dist="38100" dir="2700000" algn="tl">
                    <a:srgbClr val="000000">
                      <a:alpha val="43137"/>
                    </a:srgbClr>
                  </a:outerShdw>
                </a:effectLst>
              </a:rPr>
              <a:t>What do we mean by local assessment of performance?</a:t>
            </a:r>
          </a:p>
          <a:p>
            <a:pPr marL="0" indent="0" eaLnBrk="1" hangingPunct="1">
              <a:buNone/>
              <a:defRPr/>
            </a:pPr>
            <a:endParaRPr lang="en-US" sz="800" b="1" dirty="0" smtClean="0"/>
          </a:p>
          <a:p>
            <a:pPr marL="0" indent="0" eaLnBrk="1" hangingPunct="1">
              <a:buNone/>
              <a:defRPr/>
            </a:pPr>
            <a:r>
              <a:rPr lang="en-US" sz="1800" b="1" dirty="0" smtClean="0"/>
              <a:t>Refer to Oceanic SPR (RTCA </a:t>
            </a:r>
            <a:r>
              <a:rPr lang="en-US" sz="1800" b="1" dirty="0"/>
              <a:t>DO-306, paragraph </a:t>
            </a:r>
            <a:r>
              <a:rPr lang="en-US" sz="1800" b="1" dirty="0" smtClean="0"/>
              <a:t>5.2.5):</a:t>
            </a:r>
          </a:p>
          <a:p>
            <a:pPr eaLnBrk="1" hangingPunct="1">
              <a:defRPr/>
            </a:pPr>
            <a:endParaRPr lang="en-US" sz="1000" b="1" dirty="0"/>
          </a:p>
          <a:p>
            <a:pPr marL="0" indent="0" eaLnBrk="1" hangingPunct="1">
              <a:buFontTx/>
              <a:buNone/>
              <a:defRPr/>
            </a:pPr>
            <a:r>
              <a:rPr lang="en-US" sz="1600" b="1" i="1" u="sng" dirty="0" smtClean="0"/>
              <a:t>Note </a:t>
            </a:r>
            <a:r>
              <a:rPr lang="en-US" sz="1600" b="1" i="1" u="sng" dirty="0"/>
              <a:t>1</a:t>
            </a:r>
            <a:r>
              <a:rPr lang="en-US" sz="1600" b="1" i="1" dirty="0"/>
              <a:t>: The values for availability and continuity provide a basis for further operational safety assessment taking into account other factors and operational judgment.  These values may be adjusted on the basis of a regional air navigation agreement considering the potential conditions of the airspace when the loss of data link capability occurs, including, but not limited to:</a:t>
            </a:r>
            <a:endParaRPr lang="en-US" sz="1600" b="1" dirty="0"/>
          </a:p>
          <a:p>
            <a:pPr eaLnBrk="1" hangingPunct="1">
              <a:defRPr/>
            </a:pPr>
            <a:r>
              <a:rPr lang="en-US" sz="1600" b="1" i="1" dirty="0" smtClean="0"/>
              <a:t>Air </a:t>
            </a:r>
            <a:r>
              <a:rPr lang="en-US" sz="1600" b="1" i="1" dirty="0"/>
              <a:t>traffic density;</a:t>
            </a:r>
            <a:endParaRPr lang="en-US" sz="1600" b="1" dirty="0"/>
          </a:p>
          <a:p>
            <a:pPr eaLnBrk="1" hangingPunct="1">
              <a:defRPr/>
            </a:pPr>
            <a:r>
              <a:rPr lang="en-US" sz="1600" b="1" i="1" dirty="0" smtClean="0"/>
              <a:t>Proportion </a:t>
            </a:r>
            <a:r>
              <a:rPr lang="en-US" sz="1600" b="1" i="1" dirty="0"/>
              <a:t>of aircraft using the data link service;</a:t>
            </a:r>
            <a:endParaRPr lang="en-US" sz="1600" b="1" dirty="0"/>
          </a:p>
          <a:p>
            <a:pPr eaLnBrk="1" hangingPunct="1">
              <a:defRPr/>
            </a:pPr>
            <a:r>
              <a:rPr lang="en-US" sz="1600" b="1" i="1" dirty="0" smtClean="0"/>
              <a:t>Separation </a:t>
            </a:r>
            <a:r>
              <a:rPr lang="en-US" sz="1600" b="1" i="1" dirty="0"/>
              <a:t>minima being applied;</a:t>
            </a:r>
            <a:endParaRPr lang="en-US" sz="1600" b="1" dirty="0"/>
          </a:p>
          <a:p>
            <a:pPr eaLnBrk="1" hangingPunct="1">
              <a:defRPr/>
            </a:pPr>
            <a:r>
              <a:rPr lang="en-US" sz="1600" b="1" i="1" dirty="0" smtClean="0"/>
              <a:t>Number </a:t>
            </a:r>
            <a:r>
              <a:rPr lang="en-US" sz="1600" b="1" i="1" dirty="0"/>
              <a:t>of aircraft holding a weather deviation clearance in a localized area;</a:t>
            </a:r>
            <a:endParaRPr lang="en-US" sz="1600" b="1" dirty="0"/>
          </a:p>
          <a:p>
            <a:pPr eaLnBrk="1" hangingPunct="1">
              <a:defRPr/>
            </a:pPr>
            <a:r>
              <a:rPr lang="en-US" sz="1600" b="1" i="1" dirty="0" smtClean="0"/>
              <a:t>Capability </a:t>
            </a:r>
            <a:r>
              <a:rPr lang="en-US" sz="1600" b="1" i="1" dirty="0"/>
              <a:t>and performance of detecting and indicating the loss of the data link services;</a:t>
            </a:r>
            <a:endParaRPr lang="en-US" sz="1600" b="1" dirty="0"/>
          </a:p>
          <a:p>
            <a:pPr eaLnBrk="1" hangingPunct="1">
              <a:defRPr/>
            </a:pPr>
            <a:r>
              <a:rPr lang="en-US" sz="1600" b="1" i="1" dirty="0" smtClean="0"/>
              <a:t>Capability </a:t>
            </a:r>
            <a:r>
              <a:rPr lang="en-US" sz="1600" b="1" i="1" dirty="0"/>
              <a:t>and performance of route conformance monitoring, e.g., the amount of time after the loss in which the airspace can be considered to be conflict-free; and</a:t>
            </a:r>
            <a:endParaRPr lang="en-US" sz="1600" b="1" dirty="0"/>
          </a:p>
          <a:p>
            <a:pPr eaLnBrk="1" hangingPunct="1">
              <a:defRPr/>
            </a:pPr>
            <a:r>
              <a:rPr lang="en-US" sz="1600" b="1" i="1" dirty="0" smtClean="0"/>
              <a:t>Capability  </a:t>
            </a:r>
            <a:r>
              <a:rPr lang="en-US" sz="1600" b="1" i="1" dirty="0"/>
              <a:t>and  performance  of  the  alternative  means  of  communication,  including associated procedures for applying an alternative form of separation.</a:t>
            </a:r>
            <a:endParaRPr lang="en-US" sz="1600" b="1" dirty="0"/>
          </a:p>
        </p:txBody>
      </p:sp>
      <p:sp>
        <p:nvSpPr>
          <p:cNvPr id="89090" name="Rectangle 2"/>
          <p:cNvSpPr>
            <a:spLocks noGrp="1" noChangeArrowheads="1"/>
          </p:cNvSpPr>
          <p:nvPr>
            <p:ph type="title"/>
          </p:nvPr>
        </p:nvSpPr>
        <p:spPr>
          <a:xfrm>
            <a:off x="107504" y="293688"/>
            <a:ext cx="8884096" cy="681037"/>
          </a:xfrm>
        </p:spPr>
        <p:txBody>
          <a:bodyPr/>
          <a:lstStyle/>
          <a:p>
            <a:r>
              <a:rPr lang="en-NZ" sz="2400" dirty="0">
                <a:solidFill>
                  <a:schemeClr val="tx1"/>
                </a:solidFill>
              </a:rPr>
              <a:t>Interpreting RCP/RSP and Monitoring Results</a:t>
            </a:r>
            <a:endParaRPr lang="en-NZ" sz="24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9355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eaLnBrk="1" hangingPunct="1">
              <a:buNone/>
              <a:defRPr/>
            </a:pPr>
            <a:r>
              <a:rPr lang="en-US" sz="2000" b="1" dirty="0">
                <a:solidFill>
                  <a:srgbClr val="002060"/>
                </a:solidFill>
                <a:effectLst>
                  <a:outerShdw blurRad="38100" dist="38100" dir="2700000" algn="tl">
                    <a:srgbClr val="000000">
                      <a:alpha val="43137"/>
                    </a:srgbClr>
                  </a:outerShdw>
                </a:effectLst>
              </a:rPr>
              <a:t> </a:t>
            </a:r>
            <a:r>
              <a:rPr lang="en-US" sz="2000" b="1" dirty="0" smtClean="0">
                <a:solidFill>
                  <a:srgbClr val="002060"/>
                </a:solidFill>
                <a:effectLst>
                  <a:outerShdw blurRad="38100" dist="38100" dir="2700000" algn="tl">
                    <a:srgbClr val="000000">
                      <a:alpha val="43137"/>
                    </a:srgbClr>
                  </a:outerShdw>
                </a:effectLst>
              </a:rPr>
              <a:t>Why do we have 99.9</a:t>
            </a:r>
            <a:r>
              <a:rPr lang="en-US" sz="2000" b="1" dirty="0">
                <a:solidFill>
                  <a:srgbClr val="002060"/>
                </a:solidFill>
                <a:effectLst>
                  <a:outerShdw blurRad="38100" dist="38100" dir="2700000" algn="tl">
                    <a:srgbClr val="000000">
                      <a:alpha val="43137"/>
                    </a:srgbClr>
                  </a:outerShdw>
                </a:effectLst>
              </a:rPr>
              <a:t>% availability for safety and 99.99% for efficiency </a:t>
            </a:r>
            <a:r>
              <a:rPr lang="en-US" sz="2000" b="1" dirty="0" smtClean="0">
                <a:solidFill>
                  <a:srgbClr val="002060"/>
                </a:solidFill>
                <a:effectLst>
                  <a:outerShdw blurRad="38100" dist="38100" dir="2700000" algn="tl">
                    <a:srgbClr val="000000">
                      <a:alpha val="43137"/>
                    </a:srgbClr>
                  </a:outerShdw>
                </a:effectLst>
              </a:rPr>
              <a:t>?</a:t>
            </a:r>
          </a:p>
          <a:p>
            <a:pPr eaLnBrk="1" hangingPunct="1">
              <a:defRPr/>
            </a:pPr>
            <a:r>
              <a:rPr lang="en-US" sz="2000" b="1" dirty="0" smtClean="0"/>
              <a:t>The </a:t>
            </a:r>
            <a:r>
              <a:rPr lang="en-US" sz="2000" b="1" dirty="0"/>
              <a:t>99.99% efficiency requirement is specifically a value for consideration in local assessment (i.e. within a specific center).  </a:t>
            </a:r>
          </a:p>
          <a:p>
            <a:pPr eaLnBrk="1" hangingPunct="1">
              <a:defRPr/>
            </a:pPr>
            <a:endParaRPr lang="en-US" sz="800" b="1" dirty="0"/>
          </a:p>
          <a:p>
            <a:pPr eaLnBrk="1" hangingPunct="1">
              <a:defRPr/>
            </a:pPr>
            <a:r>
              <a:rPr lang="en-US" sz="2000" b="1" dirty="0"/>
              <a:t>The 99.9% availability requirement, which was determined from a safety assessment, should determine whether or not reduced separations to targets of opportunity or on tracks that require RCP 240 are applied.  </a:t>
            </a:r>
          </a:p>
          <a:p>
            <a:pPr eaLnBrk="1" hangingPunct="1">
              <a:defRPr/>
            </a:pPr>
            <a:endParaRPr lang="en-US" sz="800" b="1" dirty="0"/>
          </a:p>
          <a:p>
            <a:pPr eaLnBrk="1" hangingPunct="1">
              <a:defRPr/>
            </a:pPr>
            <a:r>
              <a:rPr lang="en-US" sz="2000" b="1" dirty="0"/>
              <a:t>Note the difference between 99.9% (524 minutes of total down time over a one-year period) versus 99.99% (52.4 minutes down time over a one–year period).  </a:t>
            </a:r>
          </a:p>
          <a:p>
            <a:pPr eaLnBrk="1" hangingPunct="1">
              <a:defRPr/>
            </a:pPr>
            <a:endParaRPr lang="en-US" sz="800" b="1" dirty="0"/>
          </a:p>
          <a:p>
            <a:pPr eaLnBrk="1" hangingPunct="1">
              <a:defRPr/>
            </a:pPr>
            <a:r>
              <a:rPr lang="en-US" sz="2000" b="1" dirty="0"/>
              <a:t>These events are counted on a per center basis if the outage exceeds 10 minutes and if it affects multiple aircraft.</a:t>
            </a:r>
          </a:p>
          <a:p>
            <a:endParaRPr lang="en-NZ" sz="1800" b="1" dirty="0">
              <a:solidFill>
                <a:srgbClr val="002060"/>
              </a:solidFill>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1488225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eaLnBrk="1" hangingPunct="1">
              <a:buNone/>
              <a:defRPr/>
            </a:pPr>
            <a:r>
              <a:rPr lang="en-NZ" sz="1800" b="1" i="1" dirty="0" smtClean="0">
                <a:solidFill>
                  <a:srgbClr val="002060"/>
                </a:solidFill>
                <a:effectLst>
                  <a:outerShdw blurRad="38100" dist="38100" dir="2700000" algn="tl">
                    <a:srgbClr val="000000">
                      <a:alpha val="43137"/>
                    </a:srgbClr>
                  </a:outerShdw>
                </a:effectLst>
              </a:rPr>
              <a:t>What </a:t>
            </a:r>
            <a:r>
              <a:rPr lang="en-NZ" sz="1800" b="1" i="1" dirty="0">
                <a:solidFill>
                  <a:srgbClr val="002060"/>
                </a:solidFill>
                <a:effectLst>
                  <a:outerShdw blurRad="38100" dist="38100" dir="2700000" algn="tl">
                    <a:srgbClr val="000000">
                      <a:alpha val="43137"/>
                    </a:srgbClr>
                  </a:outerShdw>
                </a:effectLst>
              </a:rPr>
              <a:t>is </a:t>
            </a:r>
            <a:r>
              <a:rPr lang="en-NZ" sz="1800" b="1" i="1" dirty="0" smtClean="0">
                <a:solidFill>
                  <a:srgbClr val="002060"/>
                </a:solidFill>
                <a:effectLst>
                  <a:outerShdw blurRad="38100" dist="38100" dir="2700000" algn="tl">
                    <a:srgbClr val="000000">
                      <a:alpha val="43137"/>
                    </a:srgbClr>
                  </a:outerShdw>
                </a:effectLst>
              </a:rPr>
              <a:t>the “240</a:t>
            </a:r>
            <a:r>
              <a:rPr lang="en-NZ" sz="1800" b="1" i="1" dirty="0">
                <a:solidFill>
                  <a:srgbClr val="002060"/>
                </a:solidFill>
                <a:effectLst>
                  <a:outerShdw blurRad="38100" dist="38100" dir="2700000" algn="tl">
                    <a:srgbClr val="000000">
                      <a:alpha val="43137"/>
                    </a:srgbClr>
                  </a:outerShdw>
                </a:effectLst>
              </a:rPr>
              <a:t>” in RCP240?</a:t>
            </a:r>
            <a:endParaRPr lang="en-US" sz="1800" b="1" i="1" dirty="0" smtClean="0"/>
          </a:p>
          <a:p>
            <a:pPr eaLnBrk="1" hangingPunct="1">
              <a:defRPr/>
            </a:pPr>
            <a:r>
              <a:rPr lang="en-US" sz="1800" b="1" dirty="0" smtClean="0"/>
              <a:t>240 </a:t>
            </a:r>
            <a:r>
              <a:rPr lang="en-US" sz="1800" b="1" dirty="0"/>
              <a:t>seconds at 99.9% includes the time (at the beginning of the CPDLC transaction) for the controller to compose the message and the time (at the end of the CPDLC transaction) for the controller to understand the response after receipt of the indication that it has been received.  </a:t>
            </a:r>
            <a:endParaRPr lang="en-US" sz="1800" b="1" dirty="0" smtClean="0"/>
          </a:p>
          <a:p>
            <a:pPr eaLnBrk="1" hangingPunct="1">
              <a:defRPr/>
            </a:pPr>
            <a:r>
              <a:rPr lang="en-US" sz="800" b="1" dirty="0" smtClean="0"/>
              <a:t> </a:t>
            </a:r>
            <a:endParaRPr lang="en-US" sz="800" b="1" dirty="0"/>
          </a:p>
          <a:p>
            <a:pPr eaLnBrk="1" hangingPunct="1">
              <a:defRPr/>
            </a:pPr>
            <a:r>
              <a:rPr lang="en-US" sz="1800" b="1" dirty="0" smtClean="0"/>
              <a:t>This </a:t>
            </a:r>
            <a:r>
              <a:rPr lang="en-US" sz="1800" b="1" dirty="0"/>
              <a:t>time (30 seconds)  provides  a  basis  for  human-machine  interaction  (HMI)  design  for  the  controller's workstation and the HMI design is verified by analysis, simulation, etc.  The HMI design for the controller is not measured in operations via post-implementation monitoring</a:t>
            </a:r>
            <a:r>
              <a:rPr lang="en-US" sz="1800" b="1" dirty="0" smtClean="0"/>
              <a:t>.</a:t>
            </a:r>
          </a:p>
          <a:p>
            <a:pPr eaLnBrk="1" hangingPunct="1">
              <a:defRPr/>
            </a:pPr>
            <a:endParaRPr lang="en-US" sz="800" b="1" dirty="0"/>
          </a:p>
          <a:p>
            <a:pPr eaLnBrk="1" hangingPunct="1">
              <a:defRPr/>
            </a:pPr>
            <a:r>
              <a:rPr lang="en-US" sz="1800" b="1" dirty="0" smtClean="0"/>
              <a:t>RCP </a:t>
            </a:r>
            <a:r>
              <a:rPr lang="en-US" sz="1800" b="1" dirty="0"/>
              <a:t>240 includes a TRN value for ACP, which is measured from when the controller sends a clearance to when the controller receives indication of WILCO.  The TRN values are:</a:t>
            </a:r>
          </a:p>
          <a:p>
            <a:pPr lvl="1" eaLnBrk="1" hangingPunct="1">
              <a:defRPr/>
            </a:pPr>
            <a:r>
              <a:rPr lang="en-US" sz="1800" b="1" dirty="0"/>
              <a:t>210 seconds at 99.9%, meaning 99.9% of sampled CPDLC transactions should be completed within 210 seconds.</a:t>
            </a:r>
          </a:p>
          <a:p>
            <a:pPr lvl="1" eaLnBrk="1" hangingPunct="1">
              <a:defRPr/>
            </a:pPr>
            <a:r>
              <a:rPr lang="en-US" sz="1800" b="1" dirty="0"/>
              <a:t>180 seconds at 95%, meaning 95% of sampled CPDLC transactions should be completed within 180 seconds.</a:t>
            </a:r>
          </a:p>
          <a:p>
            <a:endParaRPr lang="en-NZ" sz="1800" b="1" dirty="0">
              <a:solidFill>
                <a:srgbClr val="002060"/>
              </a:solidFill>
            </a:endParaRPr>
          </a:p>
        </p:txBody>
      </p:sp>
      <p:sp>
        <p:nvSpPr>
          <p:cNvPr id="89090" name="Rectangle 2"/>
          <p:cNvSpPr>
            <a:spLocks noGrp="1" noChangeArrowheads="1"/>
          </p:cNvSpPr>
          <p:nvPr>
            <p:ph type="title"/>
          </p:nvPr>
        </p:nvSpPr>
        <p:spPr>
          <a:xfrm>
            <a:off x="0" y="293688"/>
            <a:ext cx="9324528" cy="681037"/>
          </a:xfrm>
        </p:spPr>
        <p:txBody>
          <a:bodyPr/>
          <a:lstStyle/>
          <a:p>
            <a:r>
              <a:rPr lang="en-NZ" sz="2000" dirty="0">
                <a:solidFill>
                  <a:schemeClr val="tx1"/>
                </a:solidFill>
              </a:rPr>
              <a:t>Interpreting RCP/RSP and Monitoring Results</a:t>
            </a:r>
            <a:endParaRPr lang="en-NZ" sz="22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859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1800" b="1" i="1" dirty="0">
                <a:solidFill>
                  <a:schemeClr val="accent2">
                    <a:lumMod val="75000"/>
                  </a:schemeClr>
                </a:solidFill>
                <a:effectLst>
                  <a:outerShdw blurRad="38100" dist="38100" dir="2700000" algn="tl">
                    <a:srgbClr val="000000">
                      <a:alpha val="43137"/>
                    </a:srgbClr>
                  </a:outerShdw>
                </a:effectLst>
              </a:rPr>
              <a:t>It has been suggested that even though there is a 99.9% continuity requirement, States may not do anything until it drops below 99%.  What does this mean</a:t>
            </a:r>
            <a:r>
              <a:rPr lang="en-US" sz="1800" b="1" i="1" dirty="0" smtClean="0">
                <a:solidFill>
                  <a:schemeClr val="accent2">
                    <a:lumMod val="75000"/>
                  </a:schemeClr>
                </a:solidFill>
                <a:effectLst>
                  <a:outerShdw blurRad="38100" dist="38100" dir="2700000" algn="tl">
                    <a:srgbClr val="000000">
                      <a:alpha val="43137"/>
                    </a:srgbClr>
                  </a:outerShdw>
                </a:effectLst>
              </a:rPr>
              <a:t>?</a:t>
            </a:r>
          </a:p>
          <a:p>
            <a:pPr marL="0" indent="0">
              <a:buNone/>
            </a:pPr>
            <a:endParaRPr lang="en-US" sz="800" b="1" i="1" dirty="0" smtClean="0">
              <a:effectLst>
                <a:outerShdw blurRad="38100" dist="38100" dir="2700000" algn="tl">
                  <a:srgbClr val="000000">
                    <a:alpha val="43137"/>
                  </a:srgbClr>
                </a:outerShdw>
              </a:effectLst>
            </a:endParaRPr>
          </a:p>
          <a:p>
            <a:pPr eaLnBrk="1" hangingPunct="1">
              <a:defRPr/>
            </a:pPr>
            <a:r>
              <a:rPr lang="en-US" sz="1800" b="1" dirty="0"/>
              <a:t>The lower the actual continuity, the more often a CPDLC transaction will not be completed within the time specified (210 seconds) and the more often an ADS-C report will be overdue (3 minutes).  </a:t>
            </a:r>
          </a:p>
          <a:p>
            <a:pPr lvl="1" eaLnBrk="1" hangingPunct="1">
              <a:defRPr/>
            </a:pPr>
            <a:r>
              <a:rPr lang="en-US" sz="1800" b="1" dirty="0"/>
              <a:t>In these cases, some action would be needed, such as </a:t>
            </a:r>
            <a:r>
              <a:rPr lang="en-US" sz="1800" b="1" dirty="0" smtClean="0"/>
              <a:t>a </a:t>
            </a:r>
            <a:r>
              <a:rPr lang="en-US" sz="1800" b="1" dirty="0"/>
              <a:t>system </a:t>
            </a:r>
            <a:r>
              <a:rPr lang="en-US" sz="1800" b="1" dirty="0" smtClean="0"/>
              <a:t>indication </a:t>
            </a:r>
            <a:r>
              <a:rPr lang="en-US" sz="1800" b="1" dirty="0"/>
              <a:t>to the controller </a:t>
            </a:r>
            <a:r>
              <a:rPr lang="en-US" sz="1800" b="1" dirty="0" smtClean="0"/>
              <a:t>who can then assess </a:t>
            </a:r>
            <a:r>
              <a:rPr lang="en-US" sz="1800" b="1" dirty="0"/>
              <a:t>the situation.  </a:t>
            </a:r>
          </a:p>
          <a:p>
            <a:pPr marL="457200" lvl="1" indent="0" eaLnBrk="1" hangingPunct="1">
              <a:buFontTx/>
              <a:buNone/>
              <a:defRPr/>
            </a:pPr>
            <a:endParaRPr lang="en-US" sz="800" b="1" dirty="0"/>
          </a:p>
          <a:p>
            <a:pPr eaLnBrk="1" hangingPunct="1">
              <a:defRPr/>
            </a:pPr>
            <a:r>
              <a:rPr lang="en-US" sz="1800" b="1" dirty="0"/>
              <a:t>As long as the system acts appropriately on CPDLC transactions and the ADS-C reports that exceed the time values, </a:t>
            </a:r>
            <a:r>
              <a:rPr lang="en-US" sz="1800" b="1" dirty="0" smtClean="0"/>
              <a:t>and </a:t>
            </a:r>
            <a:r>
              <a:rPr lang="en-US" sz="1800" b="1" dirty="0"/>
              <a:t>it provides </a:t>
            </a:r>
            <a:r>
              <a:rPr lang="en-US" sz="1800" b="1" dirty="0" smtClean="0"/>
              <a:t>an </a:t>
            </a:r>
            <a:r>
              <a:rPr lang="en-US" sz="1800" b="1" dirty="0"/>
              <a:t>indication to the controller for action, </a:t>
            </a:r>
            <a:r>
              <a:rPr lang="en-US" sz="1800" b="1" dirty="0" smtClean="0"/>
              <a:t>the </a:t>
            </a:r>
            <a:r>
              <a:rPr lang="en-US" sz="1800" b="1" dirty="0"/>
              <a:t>continuity value of 99.9% can be assessed based on controller workload. </a:t>
            </a:r>
          </a:p>
          <a:p>
            <a:pPr marL="0" indent="0" eaLnBrk="1" hangingPunct="1">
              <a:buFontTx/>
              <a:buNone/>
              <a:defRPr/>
            </a:pPr>
            <a:endParaRPr lang="en-US" sz="800" b="1" dirty="0"/>
          </a:p>
          <a:p>
            <a:pPr eaLnBrk="1" hangingPunct="1">
              <a:defRPr/>
            </a:pPr>
            <a:r>
              <a:rPr lang="en-US" sz="1800" b="1" dirty="0"/>
              <a:t>There are limits to how bad it can be.  There’s been a lot of debate, but local assessment may determine that 99% is acceptable for the intended operations if the 99.9% criteria </a:t>
            </a:r>
            <a:r>
              <a:rPr lang="en-US" sz="1800" b="1" dirty="0" smtClean="0"/>
              <a:t>is </a:t>
            </a:r>
            <a:r>
              <a:rPr lang="en-US" sz="1800" b="1" dirty="0"/>
              <a:t>what is stopping RCP/RSP implementation. </a:t>
            </a:r>
          </a:p>
          <a:p>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3117281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smtClean="0">
                <a:solidFill>
                  <a:schemeClr val="accent2">
                    <a:lumMod val="75000"/>
                  </a:schemeClr>
                </a:solidFill>
                <a:effectLst>
                  <a:outerShdw blurRad="38100" dist="38100" dir="2700000" algn="tl">
                    <a:srgbClr val="000000">
                      <a:alpha val="43137"/>
                    </a:srgbClr>
                  </a:outerShdw>
                </a:effectLst>
              </a:rPr>
              <a:t>How does RCP/RSP affect day-to-day operations?</a:t>
            </a:r>
          </a:p>
          <a:p>
            <a:pPr marL="0" indent="0">
              <a:buNone/>
            </a:pPr>
            <a:endParaRPr lang="en-US" sz="800" b="1" i="1" dirty="0" smtClean="0">
              <a:effectLst>
                <a:outerShdw blurRad="38100" dist="38100" dir="2700000" algn="tl">
                  <a:srgbClr val="000000">
                    <a:alpha val="43137"/>
                  </a:srgbClr>
                </a:outerShdw>
              </a:effectLst>
            </a:endParaRPr>
          </a:p>
          <a:p>
            <a:pPr eaLnBrk="1" hangingPunct="1">
              <a:defRPr/>
            </a:pPr>
            <a:r>
              <a:rPr lang="en-US" sz="1800" b="1" dirty="0"/>
              <a:t>If the airspace aggregate or a particular operator/CSP fall below 95% criteria, that is pretty bad performance and the controllers will probably notice it.  </a:t>
            </a:r>
          </a:p>
          <a:p>
            <a:pPr eaLnBrk="1" hangingPunct="1">
              <a:defRPr/>
            </a:pPr>
            <a:endParaRPr lang="en-US" sz="900" b="1" dirty="0"/>
          </a:p>
          <a:p>
            <a:pPr eaLnBrk="1" hangingPunct="1">
              <a:defRPr/>
            </a:pPr>
            <a:r>
              <a:rPr lang="en-US" sz="1800" b="1" dirty="0"/>
              <a:t>The time value associated with the 99.9% criteria is used to set parameters in the ATC automation, which provides an indication to controller if WILCO is not received within a certain amount of </a:t>
            </a:r>
            <a:r>
              <a:rPr lang="en-US" sz="1800" b="1" dirty="0" smtClean="0"/>
              <a:t>time or an ADS-C position report is overdue.  </a:t>
            </a:r>
          </a:p>
          <a:p>
            <a:pPr eaLnBrk="1" hangingPunct="1">
              <a:defRPr/>
            </a:pPr>
            <a:endParaRPr lang="en-US" sz="900" b="1" dirty="0"/>
          </a:p>
          <a:p>
            <a:pPr eaLnBrk="1" hangingPunct="1">
              <a:defRPr/>
            </a:pPr>
            <a:r>
              <a:rPr lang="en-US" sz="1800" b="1" dirty="0" smtClean="0"/>
              <a:t>As </a:t>
            </a:r>
            <a:r>
              <a:rPr lang="en-US" sz="1800" b="1" dirty="0"/>
              <a:t>more CPDLC </a:t>
            </a:r>
            <a:r>
              <a:rPr lang="en-US" sz="1800" b="1" dirty="0" smtClean="0"/>
              <a:t>transactions or  position reports exceed </a:t>
            </a:r>
            <a:r>
              <a:rPr lang="en-US" sz="1800" b="1" dirty="0"/>
              <a:t>the time value specified at 99.9%, then the workload for the controller </a:t>
            </a:r>
            <a:r>
              <a:rPr lang="en-US" sz="1800" b="1" dirty="0" smtClean="0"/>
              <a:t>will </a:t>
            </a:r>
            <a:r>
              <a:rPr lang="en-US" sz="1800" b="1" dirty="0"/>
              <a:t>increase.   </a:t>
            </a:r>
          </a:p>
          <a:p>
            <a:pPr eaLnBrk="1" hangingPunct="1">
              <a:defRPr/>
            </a:pPr>
            <a:endParaRPr lang="en-US" sz="900" b="1" dirty="0"/>
          </a:p>
          <a:p>
            <a:pPr eaLnBrk="1" hangingPunct="1">
              <a:defRPr/>
            </a:pPr>
            <a:r>
              <a:rPr lang="en-US" sz="1800" b="1" dirty="0"/>
              <a:t>This increased workload can be assessed locally to determine if controllers can (or are willing to) handle the increase.</a:t>
            </a: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4026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a:solidFill>
                  <a:schemeClr val="accent2">
                    <a:lumMod val="75000"/>
                  </a:schemeClr>
                </a:solidFill>
                <a:effectLst>
                  <a:outerShdw blurRad="38100" dist="38100" dir="2700000" algn="tl">
                    <a:srgbClr val="000000">
                      <a:alpha val="43137"/>
                    </a:srgbClr>
                  </a:outerShdw>
                </a:effectLst>
              </a:rPr>
              <a:t>Are there any aspects of RCP which could or should affect tactical operational decision </a:t>
            </a:r>
            <a:r>
              <a:rPr lang="en-US" sz="2000" b="1" i="1" dirty="0" smtClean="0">
                <a:solidFill>
                  <a:schemeClr val="accent2">
                    <a:lumMod val="75000"/>
                  </a:schemeClr>
                </a:solidFill>
                <a:effectLst>
                  <a:outerShdw blurRad="38100" dist="38100" dir="2700000" algn="tl">
                    <a:srgbClr val="000000">
                      <a:alpha val="43137"/>
                    </a:srgbClr>
                  </a:outerShdw>
                </a:effectLst>
              </a:rPr>
              <a:t>making?</a:t>
            </a:r>
          </a:p>
          <a:p>
            <a:pPr marL="0" indent="0">
              <a:buNone/>
            </a:pPr>
            <a:endParaRPr lang="en-US" sz="800" b="1" i="1" dirty="0" smtClean="0">
              <a:effectLst>
                <a:outerShdw blurRad="38100" dist="38100" dir="2700000" algn="tl">
                  <a:srgbClr val="000000">
                    <a:alpha val="43137"/>
                  </a:srgbClr>
                </a:outerShdw>
              </a:effectLst>
            </a:endParaRPr>
          </a:p>
          <a:p>
            <a:pPr eaLnBrk="1" hangingPunct="1">
              <a:defRPr/>
            </a:pPr>
            <a:r>
              <a:rPr lang="en-US" sz="1800" b="1" dirty="0"/>
              <a:t>Much of RCP is technical and controllers won’t immediately know whether an operator is meeting 99% or 99.9%.  What they will notice is how performance of a particular operator degrades as actual performance deviates below 95%.  </a:t>
            </a:r>
          </a:p>
          <a:p>
            <a:pPr marL="0" indent="0" eaLnBrk="1" hangingPunct="1">
              <a:buFontTx/>
              <a:buNone/>
              <a:defRPr/>
            </a:pPr>
            <a:r>
              <a:rPr lang="en-US" sz="1800" b="1" dirty="0"/>
              <a:t> </a:t>
            </a:r>
          </a:p>
          <a:p>
            <a:pPr eaLnBrk="1" hangingPunct="1">
              <a:defRPr/>
            </a:pPr>
            <a:r>
              <a:rPr lang="en-US" sz="1800" b="1" dirty="0"/>
              <a:t>Controllers may need to know what to do, for example, when flight crews advise them of SATCOM failure but still have an operating CPDLC and ADS-C on HFDL.  </a:t>
            </a:r>
          </a:p>
          <a:p>
            <a:pPr marL="0" indent="0" eaLnBrk="1" hangingPunct="1">
              <a:buFontTx/>
              <a:buNone/>
              <a:defRPr/>
            </a:pPr>
            <a:endParaRPr lang="en-US" sz="1800" b="1" dirty="0"/>
          </a:p>
          <a:p>
            <a:pPr eaLnBrk="1" hangingPunct="1">
              <a:defRPr/>
            </a:pPr>
            <a:r>
              <a:rPr lang="en-US" sz="1800" b="1" dirty="0"/>
              <a:t>The controller may receive indications of an excessive amount of overdue reports or late responses to clearances leaving the controller or system to compensate for degraded performance. The above is specific to the controller, but some aspects require automation to support tactical operational decision making.  </a:t>
            </a:r>
          </a:p>
          <a:p>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229379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980728"/>
            <a:ext cx="9144000" cy="4752528"/>
          </a:xfrm>
        </p:spPr>
        <p:txBody>
          <a:bodyPr/>
          <a:lstStyle/>
          <a:p>
            <a:pPr marL="0" indent="0">
              <a:buNone/>
            </a:pPr>
            <a:r>
              <a:rPr lang="en-US" sz="2000" b="1" i="1" dirty="0">
                <a:solidFill>
                  <a:schemeClr val="accent2">
                    <a:lumMod val="75000"/>
                  </a:schemeClr>
                </a:solidFill>
                <a:effectLst>
                  <a:outerShdw blurRad="38100" dist="38100" dir="2700000" algn="tl">
                    <a:srgbClr val="000000">
                      <a:alpha val="43137"/>
                    </a:srgbClr>
                  </a:outerShdw>
                </a:effectLst>
              </a:rPr>
              <a:t>Are there any aspects of RCP which could or should affect tactical operational decision </a:t>
            </a:r>
            <a:r>
              <a:rPr lang="en-US" sz="2000" b="1" i="1" dirty="0" smtClean="0">
                <a:solidFill>
                  <a:schemeClr val="accent2">
                    <a:lumMod val="75000"/>
                  </a:schemeClr>
                </a:solidFill>
                <a:effectLst>
                  <a:outerShdw blurRad="38100" dist="38100" dir="2700000" algn="tl">
                    <a:srgbClr val="000000">
                      <a:alpha val="43137"/>
                    </a:srgbClr>
                  </a:outerShdw>
                </a:effectLst>
              </a:rPr>
              <a:t>making?</a:t>
            </a:r>
          </a:p>
          <a:p>
            <a:pPr marL="0" indent="0">
              <a:buNone/>
            </a:pPr>
            <a:endParaRPr lang="en-US" sz="800" b="1" i="1" dirty="0" smtClean="0">
              <a:effectLst>
                <a:outerShdw blurRad="38100" dist="38100" dir="2700000" algn="tl">
                  <a:srgbClr val="000000">
                    <a:alpha val="43137"/>
                  </a:srgbClr>
                </a:outerShdw>
              </a:effectLst>
            </a:endParaRPr>
          </a:p>
          <a:p>
            <a:pPr eaLnBrk="1" hangingPunct="1">
              <a:defRPr/>
            </a:pPr>
            <a:r>
              <a:rPr lang="en-US" sz="1800" b="1" dirty="0"/>
              <a:t>Unless a fleet, aircraft type or a specific aircraft is consistently below 95%, which would be evidenced by overdue reports and overdue clearance responses, or crew notifies of a failure, the controller is not going to know.  Decision as to whether to apply reduced separations rests with logic the system uses to judge eligibility to apply the separation and the controller’s assessment of current communications/surveillance capability.   </a:t>
            </a:r>
          </a:p>
          <a:p>
            <a:pPr marL="0" indent="0" eaLnBrk="1" hangingPunct="1">
              <a:buFontTx/>
              <a:buNone/>
              <a:defRPr/>
            </a:pPr>
            <a:endParaRPr lang="en-US" sz="1800" b="1" dirty="0"/>
          </a:p>
          <a:p>
            <a:pPr eaLnBrk="1" hangingPunct="1">
              <a:defRPr/>
            </a:pPr>
            <a:r>
              <a:rPr lang="en-US" sz="1800" b="1" dirty="0"/>
              <a:t>At the tactical level, the controller needs to understand that the separations being applied are predicated on RCP/RSP and the ATC system should provide indication that an aircraft has delivered numerous overdue reports and/or responses to clearances, so the controller knows to take appropriate action, such as transitioning to an alternative form of separation.  Reporting this will allow a review of the performance of the specific aircraft fleet from an RCP/RSP perspective and action can then be taken as needed.   </a:t>
            </a:r>
            <a:endParaRPr lang="en-NZ" sz="1800" b="1" i="1" dirty="0">
              <a:solidFill>
                <a:srgbClr val="002060"/>
              </a:solidFill>
              <a:effectLst>
                <a:outerShdw blurRad="38100" dist="38100" dir="2700000" algn="tl">
                  <a:srgbClr val="000000">
                    <a:alpha val="43137"/>
                  </a:srgbClr>
                </a:outerShdw>
              </a:effectLst>
            </a:endParaRPr>
          </a:p>
        </p:txBody>
      </p:sp>
      <p:sp>
        <p:nvSpPr>
          <p:cNvPr id="89090" name="Rectangle 2"/>
          <p:cNvSpPr>
            <a:spLocks noGrp="1" noChangeArrowheads="1"/>
          </p:cNvSpPr>
          <p:nvPr>
            <p:ph type="title"/>
          </p:nvPr>
        </p:nvSpPr>
        <p:spPr>
          <a:xfrm>
            <a:off x="0" y="293688"/>
            <a:ext cx="9144000" cy="681037"/>
          </a:xfrm>
        </p:spPr>
        <p:txBody>
          <a:bodyPr/>
          <a:lstStyle/>
          <a:p>
            <a:r>
              <a:rPr lang="en-NZ" sz="2000" dirty="0">
                <a:solidFill>
                  <a:schemeClr val="tx1"/>
                </a:solidFill>
              </a:rPr>
              <a:t>Interpreting RCP/RSP and Monitoring Results</a:t>
            </a:r>
            <a:endParaRPr lang="en-NZ" sz="2200" dirty="0">
              <a:solidFill>
                <a:schemeClr val="tx1"/>
              </a:solidFill>
            </a:endParaRPr>
          </a:p>
        </p:txBody>
      </p:sp>
    </p:spTree>
    <p:extLst>
      <p:ext uri="{BB962C8B-B14F-4D97-AF65-F5344CB8AC3E}">
        <p14:creationId xmlns:p14="http://schemas.microsoft.com/office/powerpoint/2010/main" val="3052967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_Airways_Powerpoint_Template_Feb_06">
  <a:themeElements>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Airways_Powerpoint_Template_Feb_06">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lnDef>
  </a:objectDefaults>
  <a:extraClrSchemeLst>
    <a:extraClrScheme>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Airways_Powerpoint_Template_Feb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Airways_Powerpoint_Template_Feb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Airways_Powerpoint_Template_Feb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Airways_Powerpoint_Template_Feb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Airways_Powerpoint_Template_Feb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Airways_Powerpoint_Template_Feb_0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Airways_Powerpoint_Template_Feb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Airways_Powerpoint_Template_Feb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Airways_Powerpoint_Template_Feb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Airways_Powerpoint_Template_Feb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Airways_Powerpoint_Template_Feb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43197A9E908A47827FCEC1DFAA35AC" ma:contentTypeVersion="5" ma:contentTypeDescription="Create a new document." ma:contentTypeScope="" ma:versionID="3339ee465e679044d442d05bac7374a2">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5-Presentations</Category>
    <Type_x0020_Name xmlns="2b0c29a6-a2e0-472b-bfb4-397922b0132f" xsi:nil="true"/>
    <Presenter xmlns="2b0c29a6-a2e0-472b-bfb4-397922b0132f">Paul Radford, New Zealand</Presenter>
    <Update_x0020_Date xmlns="2b0c29a6-a2e0-472b-bfb4-397922b0132f">May 16,2013</Update_x0020_Date>
    <Number xmlns="2b0c29a6-a2e0-472b-bfb4-397922b0132f">11</Number>
  </documentManagement>
</p:properties>
</file>

<file path=customXml/itemProps1.xml><?xml version="1.0" encoding="utf-8"?>
<ds:datastoreItem xmlns:ds="http://schemas.openxmlformats.org/officeDocument/2006/customXml" ds:itemID="{F7DD0064-7FDB-4E17-8D47-FE154D762E78}"/>
</file>

<file path=customXml/itemProps2.xml><?xml version="1.0" encoding="utf-8"?>
<ds:datastoreItem xmlns:ds="http://schemas.openxmlformats.org/officeDocument/2006/customXml" ds:itemID="{1EF0A6EE-2D95-47E9-94DC-E1C089BB2FCB}"/>
</file>

<file path=customXml/itemProps3.xml><?xml version="1.0" encoding="utf-8"?>
<ds:datastoreItem xmlns:ds="http://schemas.openxmlformats.org/officeDocument/2006/customXml" ds:itemID="{E5EA13AA-F0AA-475A-9BCB-0593A262DCCD}"/>
</file>

<file path=docProps/app.xml><?xml version="1.0" encoding="utf-8"?>
<Properties xmlns="http://schemas.openxmlformats.org/officeDocument/2006/extended-properties" xmlns:vt="http://schemas.openxmlformats.org/officeDocument/2006/docPropsVTypes">
  <Template/>
  <TotalTime>6968</TotalTime>
  <Words>2133</Words>
  <Application>Microsoft Office PowerPoint</Application>
  <PresentationFormat>On-screen Show (4:3)</PresentationFormat>
  <Paragraphs>130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New_Airways_Powerpoint_Template_Feb_06</vt:lpstr>
      <vt:lpstr> 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Interpreting RCP/RSP and Monitoring Results</vt:lpstr>
      <vt:lpstr>Case Study</vt:lpstr>
      <vt:lpstr>Case Study</vt:lpstr>
      <vt:lpstr>Thank you  Paul Radford Manager Oceanic Systems Airways New Zealand paul.radford@airways.co.nz</vt:lpstr>
    </vt:vector>
  </TitlesOfParts>
  <Company>Airways Corporation New Zealand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RCP/RSP and Monitoring Results</dc:title>
  <dc:creator>buftonl</dc:creator>
  <cp:lastModifiedBy>Radford, Paul</cp:lastModifiedBy>
  <cp:revision>354</cp:revision>
  <cp:lastPrinted>2013-02-05T15:23:05Z</cp:lastPrinted>
  <dcterms:created xsi:type="dcterms:W3CDTF">2006-02-14T02:45:44Z</dcterms:created>
  <dcterms:modified xsi:type="dcterms:W3CDTF">2013-05-10T00:07:17Z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0x0101003943197A9E908A47827FCEC1DFAA35AC</vt:lpwstr>
  </property>
  <property fmtid="{D5CDD505-2E9C-101B-9397-08002B2CF9AE}" pid="3" name="Order">
    <vt:r8>1200</vt:r8>
  </property>
</Properties>
</file>